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797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8" d="100"/>
          <a:sy n="98" d="100"/>
        </p:scale>
        <p:origin x="3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9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dna_bg.png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2496312" y="-457200"/>
            <a:ext cx="7104888" cy="558241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457200" y="457200"/>
            <a:ext cx="3017520" cy="347472"/>
          </a:xfrm>
          <a:prstGeom prst="roundRect">
            <a:avLst>
              <a:gd name="adj" fmla="val 13158"/>
            </a:avLst>
          </a:prstGeom>
          <a:solidFill>
            <a:srgbClr val="E0F5ED"/>
          </a:solidFill>
          <a:ln w="12700">
            <a:solidFill>
              <a:srgbClr val="E0F5E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57200" y="457200"/>
            <a:ext cx="3017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Методические рекомендации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457200" y="105156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2C3E50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Алгоритм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457200" y="160020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2C3E50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междисциплинарного взаимодействия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457200" y="210312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2C3E50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при подозрении на системное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57200" y="256032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иммуновоспалительное заболевание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457200" y="3246120"/>
            <a:ext cx="1371600" cy="685800"/>
          </a:xfrm>
          <a:prstGeom prst="roundRect">
            <a:avLst>
              <a:gd name="adj" fmla="val 10667"/>
            </a:avLst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57200" y="3246120"/>
            <a:ext cx="1371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СИВЗ</a:t>
            </a:r>
            <a:endParaRPr lang="en-US" sz="2800" dirty="0"/>
          </a:p>
        </p:txBody>
      </p:sp>
      <p:pic>
        <p:nvPicPr>
          <p:cNvPr id="15" name="Image 1" descr="/home/claude/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240" y="4690872"/>
            <a:ext cx="1325880" cy="4343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dna_bg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303520" y="-274320"/>
            <a:ext cx="4114800" cy="3017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228600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Молекулярно-генетическое исследование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365760" y="960120"/>
            <a:ext cx="4160520" cy="3657600"/>
          </a:xfrm>
          <a:prstGeom prst="roundRect">
            <a:avLst>
              <a:gd name="adj" fmla="val 1500"/>
            </a:avLst>
          </a:prstGeom>
          <a:solidFill>
            <a:srgbClr val="F1F8F8"/>
          </a:solidFill>
          <a:ln w="12700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65760" y="960120"/>
            <a:ext cx="4160520" cy="384048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502920" y="960120"/>
            <a:ext cx="39776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Инфламмасомопатии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02920" y="1417320"/>
            <a:ext cx="397764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90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Показания: 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низкий* порог направления (ранний дебют, типичный фенотип, семейный анамнез, тяжёлое/резистентное течение)</a:t>
            </a:r>
            <a:endParaRPr lang="en-US" sz="9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endParaRPr lang="en-US" sz="9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90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Метод выбора: 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NGS (панель генов SAID / экзомное секвенирование)</a:t>
            </a:r>
            <a:endParaRPr lang="en-US" sz="9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900" b="1" dirty="0" err="1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Ключевые</a:t>
            </a:r>
            <a:r>
              <a:rPr lang="en-US" sz="90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b="1" dirty="0" err="1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гены</a:t>
            </a:r>
            <a:r>
              <a:rPr lang="ru-RU" sz="90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altLang="ru-RU" sz="900" b="1" dirty="0">
                <a:solidFill>
                  <a:srgbClr val="2A9E72"/>
                </a:solidFill>
                <a:latin typeface="Montserrat" pitchFamily="34" charset="0"/>
              </a:rPr>
              <a:t>(в зависимости от фенотипа): </a:t>
            </a:r>
            <a:endParaRPr lang="en-US" sz="9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NLRP3 (CAPS), TNFRSF1A (TRAPS), MVK (MKD), IL1RN (DIRA)</a:t>
            </a:r>
            <a:endParaRPr lang="en-US" sz="9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endParaRPr lang="en-US" sz="9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90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Подтверждение: 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верификация клинически значимого варианта методом Sanger (при необходимости)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4617720" y="960120"/>
            <a:ext cx="4160520" cy="3657600"/>
          </a:xfrm>
          <a:prstGeom prst="roundRect">
            <a:avLst>
              <a:gd name="adj" fmla="val 1500"/>
            </a:avLst>
          </a:prstGeom>
          <a:solidFill>
            <a:srgbClr val="F1F8F8"/>
          </a:solidFill>
          <a:ln w="12700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4617720" y="960120"/>
            <a:ext cx="4160520" cy="384048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754880" y="960120"/>
            <a:ext cx="39776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Интерферонопатии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4754880" y="1417320"/>
            <a:ext cx="397764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90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Показания: 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низкий порог направления (ранний дебют, нейровоспаление, васкулопатия, липодистрофия, ИЗЛ, семейный анамнез, резистентность к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терапии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)</a:t>
            </a:r>
            <a:endParaRPr lang="en-US" sz="9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90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Метод выбора: </a:t>
            </a:r>
            <a:endParaRPr lang="ru-RU" sz="900" b="1" dirty="0">
              <a:solidFill>
                <a:srgbClr val="2A9E72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NGS (панель генов интерферонопатий / экзомное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секвенирование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)</a:t>
            </a:r>
            <a:endParaRPr lang="en-US" sz="9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90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Ключевые гены: </a:t>
            </a:r>
            <a:endParaRPr lang="en-US" sz="9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TMEM173 (SAVI), PSMB8 и др. (CANDLE/PRAAS), TREX1, RNASEH2A/B/C, SAMHD1 (AGS)</a:t>
            </a: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b="1" dirty="0" err="1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Подтверждение</a:t>
            </a:r>
            <a:r>
              <a:rPr lang="en-US" sz="90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: </a:t>
            </a:r>
            <a:r>
              <a:rPr lang="ru-RU" altLang="ru-RU" sz="900" dirty="0">
                <a:solidFill>
                  <a:srgbClr val="2C3E50"/>
                </a:solidFill>
                <a:latin typeface="Montserrat" pitchFamily="34" charset="0"/>
              </a:rPr>
              <a:t>верификация клинически значимого варианта методом  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Sanger (при необходимости)</a:t>
            </a:r>
            <a:endParaRPr lang="en-US" sz="9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b="1" dirty="0" err="1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Дополнительно</a:t>
            </a:r>
            <a:r>
              <a:rPr lang="en-US" sz="90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(при доступности): 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оценка «interferon signature» (экспрессия IFN-стимулированных генов)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365760" y="466344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" i="1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* Низкий порог направления на молекулярно-генетическое исследование: ранняя инициация NGS-диагностики при наличии клинического подозрения, даже при неполном соответствии классическим фенотипическим критериям.</a:t>
            </a:r>
            <a:endParaRPr lang="en-US" sz="700" dirty="0"/>
          </a:p>
        </p:txBody>
      </p:sp>
      <p:sp>
        <p:nvSpPr>
          <p:cNvPr id="14" name="Text 11"/>
          <p:cNvSpPr/>
          <p:nvPr/>
        </p:nvSpPr>
        <p:spPr>
          <a:xfrm>
            <a:off x="73931" y="4937760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 / 13</a:t>
            </a:r>
            <a:endParaRPr lang="en-US" sz="900" dirty="0"/>
          </a:p>
        </p:txBody>
      </p:sp>
      <p:pic>
        <p:nvPicPr>
          <p:cNvPr id="15" name="Image 1" descr="/home/claude/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778" y="4860082"/>
            <a:ext cx="809341" cy="2651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dna_bg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303520" y="-274320"/>
            <a:ext cx="4114800" cy="3017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228600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Неотложная помощь при подозрении на СИВЗ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384048" y="557784"/>
            <a:ext cx="8412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i="1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Симптомы и признаки для оказания неотложной помощи у пациента с подозрением на СИВЗ</a:t>
            </a:r>
            <a:endParaRPr lang="en-US" sz="1050" dirty="0"/>
          </a:p>
        </p:txBody>
      </p:sp>
      <p:sp>
        <p:nvSpPr>
          <p:cNvPr id="6" name="Shape 3"/>
          <p:cNvSpPr/>
          <p:nvPr/>
        </p:nvSpPr>
        <p:spPr>
          <a:xfrm>
            <a:off x="365760" y="1234440"/>
            <a:ext cx="4114800" cy="804672"/>
          </a:xfrm>
          <a:prstGeom prst="roundRect">
            <a:avLst>
              <a:gd name="adj" fmla="val 6818"/>
            </a:avLst>
          </a:prstGeom>
          <a:solidFill>
            <a:srgbClr val="FFE7E7"/>
          </a:solidFill>
          <a:ln w="9525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502920" y="1481328"/>
            <a:ext cx="365760" cy="365760"/>
          </a:xfrm>
          <a:prstGeom prst="ellipse">
            <a:avLst/>
          </a:prstGeom>
          <a:solidFill>
            <a:srgbClr val="E84A5F"/>
          </a:solidFill>
          <a:ln w="12700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02920" y="148132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!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960120" y="1325880"/>
            <a:ext cx="342900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Острая / прогрессирующая одышка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4590288" y="1234440"/>
            <a:ext cx="4114800" cy="804672"/>
          </a:xfrm>
          <a:prstGeom prst="roundRect">
            <a:avLst>
              <a:gd name="adj" fmla="val 6818"/>
            </a:avLst>
          </a:prstGeom>
          <a:solidFill>
            <a:srgbClr val="FFE7E7"/>
          </a:solidFill>
          <a:ln w="9525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4727448" y="1481328"/>
            <a:ext cx="365760" cy="365760"/>
          </a:xfrm>
          <a:prstGeom prst="ellipse">
            <a:avLst/>
          </a:prstGeom>
          <a:solidFill>
            <a:srgbClr val="E84A5F"/>
          </a:solidFill>
          <a:ln w="12700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727448" y="148132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!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5184648" y="1325880"/>
            <a:ext cx="342900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Альвеолярное кровотечение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365760" y="2148840"/>
            <a:ext cx="4114800" cy="804672"/>
          </a:xfrm>
          <a:prstGeom prst="roundRect">
            <a:avLst>
              <a:gd name="adj" fmla="val 6818"/>
            </a:avLst>
          </a:prstGeom>
          <a:solidFill>
            <a:srgbClr val="FFE7E7"/>
          </a:solidFill>
          <a:ln w="9525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502920" y="2395728"/>
            <a:ext cx="365760" cy="365760"/>
          </a:xfrm>
          <a:prstGeom prst="ellipse">
            <a:avLst/>
          </a:prstGeom>
          <a:solidFill>
            <a:srgbClr val="E84A5F"/>
          </a:solidFill>
          <a:ln w="12700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502920" y="239572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!</a:t>
            </a:r>
            <a:endParaRPr lang="en-US" sz="1800" dirty="0"/>
          </a:p>
        </p:txBody>
      </p:sp>
      <p:sp>
        <p:nvSpPr>
          <p:cNvPr id="17" name="Text 14"/>
          <p:cNvSpPr/>
          <p:nvPr/>
        </p:nvSpPr>
        <p:spPr>
          <a:xfrm>
            <a:off x="960120" y="2240280"/>
            <a:ext cx="342900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Подозрение на быстропрогрессирующий гломерулонефрит (гематурия + протеинурия + прирост креатинина)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4590288" y="2148840"/>
            <a:ext cx="4114800" cy="804672"/>
          </a:xfrm>
          <a:prstGeom prst="roundRect">
            <a:avLst>
              <a:gd name="adj" fmla="val 6818"/>
            </a:avLst>
          </a:prstGeom>
          <a:solidFill>
            <a:srgbClr val="FFE7E7"/>
          </a:solidFill>
          <a:ln w="9525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>
            <a:off x="4727448" y="2395728"/>
            <a:ext cx="365760" cy="365760"/>
          </a:xfrm>
          <a:prstGeom prst="ellipse">
            <a:avLst/>
          </a:prstGeom>
          <a:solidFill>
            <a:srgbClr val="E84A5F"/>
          </a:solidFill>
          <a:ln w="12700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4727448" y="239572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!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5184648" y="2240280"/>
            <a:ext cx="342900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Неврологический дефицит / энцефалопатия</a:t>
            </a:r>
            <a:endParaRPr lang="en-US" sz="1200" dirty="0"/>
          </a:p>
        </p:txBody>
      </p:sp>
      <p:sp>
        <p:nvSpPr>
          <p:cNvPr id="22" name="Shape 19"/>
          <p:cNvSpPr/>
          <p:nvPr/>
        </p:nvSpPr>
        <p:spPr>
          <a:xfrm>
            <a:off x="365760" y="3063240"/>
            <a:ext cx="4114800" cy="804672"/>
          </a:xfrm>
          <a:prstGeom prst="roundRect">
            <a:avLst>
              <a:gd name="adj" fmla="val 6818"/>
            </a:avLst>
          </a:prstGeom>
          <a:solidFill>
            <a:srgbClr val="FFE7E7"/>
          </a:solidFill>
          <a:ln w="9525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0"/>
          <p:cNvSpPr/>
          <p:nvPr/>
        </p:nvSpPr>
        <p:spPr>
          <a:xfrm>
            <a:off x="502920" y="3310128"/>
            <a:ext cx="365760" cy="365760"/>
          </a:xfrm>
          <a:prstGeom prst="ellipse">
            <a:avLst/>
          </a:prstGeom>
          <a:solidFill>
            <a:srgbClr val="E84A5F"/>
          </a:solidFill>
          <a:ln w="12700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502920" y="331012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!</a:t>
            </a:r>
            <a:endParaRPr lang="en-US" sz="1800" dirty="0"/>
          </a:p>
        </p:txBody>
      </p:sp>
      <p:sp>
        <p:nvSpPr>
          <p:cNvPr id="25" name="Text 22"/>
          <p:cNvSpPr/>
          <p:nvPr/>
        </p:nvSpPr>
        <p:spPr>
          <a:xfrm>
            <a:off x="960120" y="3154680"/>
            <a:ext cx="342900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Выраженная цитопения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4590288" y="3063240"/>
            <a:ext cx="4114800" cy="804672"/>
          </a:xfrm>
          <a:prstGeom prst="roundRect">
            <a:avLst>
              <a:gd name="adj" fmla="val 6818"/>
            </a:avLst>
          </a:prstGeom>
          <a:solidFill>
            <a:srgbClr val="FFE7E7"/>
          </a:solidFill>
          <a:ln w="9525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4"/>
          <p:cNvSpPr/>
          <p:nvPr/>
        </p:nvSpPr>
        <p:spPr>
          <a:xfrm>
            <a:off x="4727448" y="3310128"/>
            <a:ext cx="365760" cy="365760"/>
          </a:xfrm>
          <a:prstGeom prst="ellipse">
            <a:avLst/>
          </a:prstGeom>
          <a:solidFill>
            <a:srgbClr val="E84A5F"/>
          </a:solidFill>
          <a:ln w="12700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4727448" y="331012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!</a:t>
            </a:r>
            <a:endParaRPr lang="en-US" sz="1800" dirty="0"/>
          </a:p>
        </p:txBody>
      </p:sp>
      <p:sp>
        <p:nvSpPr>
          <p:cNvPr id="29" name="Text 26"/>
          <p:cNvSpPr/>
          <p:nvPr/>
        </p:nvSpPr>
        <p:spPr>
          <a:xfrm>
            <a:off x="5184648" y="3154680"/>
            <a:ext cx="342900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Геморрагический синдром</a:t>
            </a:r>
            <a:endParaRPr lang="en-US" sz="1200" dirty="0"/>
          </a:p>
        </p:txBody>
      </p:sp>
      <p:sp>
        <p:nvSpPr>
          <p:cNvPr id="30" name="Shape 27"/>
          <p:cNvSpPr/>
          <p:nvPr/>
        </p:nvSpPr>
        <p:spPr>
          <a:xfrm>
            <a:off x="384048" y="4069080"/>
            <a:ext cx="8339328" cy="804672"/>
          </a:xfrm>
          <a:prstGeom prst="roundRect">
            <a:avLst>
              <a:gd name="adj" fmla="val 6818"/>
            </a:avLst>
          </a:prstGeom>
          <a:solidFill>
            <a:srgbClr val="FFE7E7"/>
          </a:solidFill>
          <a:ln w="12700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8"/>
          <p:cNvSpPr/>
          <p:nvPr/>
        </p:nvSpPr>
        <p:spPr>
          <a:xfrm>
            <a:off x="502920" y="4206240"/>
            <a:ext cx="411480" cy="411480"/>
          </a:xfrm>
          <a:prstGeom prst="ellipse">
            <a:avLst/>
          </a:prstGeom>
          <a:solidFill>
            <a:srgbClr val="E84A5F"/>
          </a:solidFill>
          <a:ln w="12700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/>
          <p:nvPr/>
        </p:nvSpPr>
        <p:spPr>
          <a:xfrm>
            <a:off x="502920" y="420624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!</a:t>
            </a:r>
            <a:endParaRPr lang="en-US" sz="2000" dirty="0"/>
          </a:p>
        </p:txBody>
      </p:sp>
      <p:sp>
        <p:nvSpPr>
          <p:cNvPr id="33" name="Text 30"/>
          <p:cNvSpPr/>
          <p:nvPr/>
        </p:nvSpPr>
        <p:spPr>
          <a:xfrm>
            <a:off x="1005840" y="4175793"/>
            <a:ext cx="7242048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200" dirty="0">
                <a:solidFill>
                  <a:srgbClr val="2C3E50"/>
                </a:solidFill>
                <a:latin typeface="Montserrat" pitchFamily="34" charset="0"/>
              </a:rPr>
              <a:t>Подозрение на </a:t>
            </a:r>
            <a:r>
              <a:rPr lang="ru-RU" sz="1200" dirty="0" err="1">
                <a:solidFill>
                  <a:srgbClr val="2C3E50"/>
                </a:solidFill>
                <a:latin typeface="Montserrat" pitchFamily="34" charset="0"/>
              </a:rPr>
              <a:t>гипервоспалительный</a:t>
            </a:r>
            <a:r>
              <a:rPr lang="ru-RU" sz="1200" dirty="0">
                <a:solidFill>
                  <a:srgbClr val="2C3E50"/>
                </a:solidFill>
                <a:latin typeface="Montserrat" pitchFamily="34" charset="0"/>
              </a:rPr>
              <a:t> синдром (</a:t>
            </a:r>
            <a:r>
              <a:rPr lang="ru-RU" sz="1200" b="1" dirty="0" err="1">
                <a:solidFill>
                  <a:srgbClr val="2C3E50"/>
                </a:solidFill>
                <a:latin typeface="Montserrat" pitchFamily="34" charset="0"/>
              </a:rPr>
              <a:t>гемофагоцитарный</a:t>
            </a:r>
            <a:r>
              <a:rPr lang="ru-RU" sz="1200" b="1" dirty="0">
                <a:solidFill>
                  <a:srgbClr val="2C3E50"/>
                </a:solidFill>
                <a:latin typeface="Montserrat" pitchFamily="34" charset="0"/>
              </a:rPr>
              <a:t> </a:t>
            </a:r>
            <a:r>
              <a:rPr lang="ru-RU" sz="1200" b="1" dirty="0" err="1">
                <a:solidFill>
                  <a:srgbClr val="2C3E50"/>
                </a:solidFill>
                <a:latin typeface="Montserrat" pitchFamily="34" charset="0"/>
              </a:rPr>
              <a:t>лимфогистиоцитоз</a:t>
            </a:r>
            <a:r>
              <a:rPr lang="ru-RU" sz="1200" b="1" dirty="0">
                <a:solidFill>
                  <a:srgbClr val="2C3E50"/>
                </a:solidFill>
                <a:latin typeface="Montserrat" pitchFamily="34" charset="0"/>
              </a:rPr>
              <a:t> (первичный, реактивный)/синдром активации макрофагов</a:t>
            </a:r>
            <a:r>
              <a:rPr lang="ru-RU" sz="1200" dirty="0">
                <a:solidFill>
                  <a:srgbClr val="2C3E50"/>
                </a:solidFill>
                <a:latin typeface="Montserrat" pitchFamily="34" charset="0"/>
              </a:rPr>
              <a:t>: стойкая лихорадка + нарастающая органная дисфункция + маркеры воспаления/цитолиза). </a:t>
            </a:r>
          </a:p>
        </p:txBody>
      </p:sp>
      <p:sp>
        <p:nvSpPr>
          <p:cNvPr id="34" name="Text 31"/>
          <p:cNvSpPr/>
          <p:nvPr/>
        </p:nvSpPr>
        <p:spPr>
          <a:xfrm>
            <a:off x="25616" y="4906340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11 / 13</a:t>
            </a:r>
            <a:endParaRPr lang="en-US" sz="900" dirty="0"/>
          </a:p>
        </p:txBody>
      </p:sp>
      <p:pic>
        <p:nvPicPr>
          <p:cNvPr id="35" name="Image 1" descr="/home/claude/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748" y="4864332"/>
            <a:ext cx="796371" cy="2608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dna_bg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055323" y="-274321"/>
            <a:ext cx="7362997" cy="539953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228600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dirty="0" err="1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Показания</a:t>
            </a:r>
            <a:r>
              <a:rPr lang="en-US" sz="18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ru-RU" sz="18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для </a:t>
            </a:r>
            <a:r>
              <a:rPr lang="en-US" sz="1800" b="1" dirty="0" err="1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молекулярно-генетическо</a:t>
            </a:r>
            <a:r>
              <a:rPr lang="ru-RU" sz="18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го</a:t>
            </a:r>
            <a:r>
              <a:rPr lang="en-US" sz="18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1800" b="1" dirty="0" err="1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исследовани</a:t>
            </a:r>
            <a:r>
              <a:rPr lang="ru-RU" sz="18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я</a:t>
            </a:r>
            <a:endParaRPr lang="en-US" sz="1800" dirty="0"/>
          </a:p>
        </p:txBody>
      </p:sp>
      <p:sp>
        <p:nvSpPr>
          <p:cNvPr id="5" name="Shape 2"/>
          <p:cNvSpPr/>
          <p:nvPr/>
        </p:nvSpPr>
        <p:spPr>
          <a:xfrm>
            <a:off x="365760" y="960120"/>
            <a:ext cx="8412480" cy="658368"/>
          </a:xfrm>
          <a:prstGeom prst="roundRect">
            <a:avLst>
              <a:gd name="adj" fmla="val 8333"/>
            </a:avLst>
          </a:prstGeom>
          <a:solidFill>
            <a:srgbClr val="F1F8F8"/>
          </a:solidFill>
          <a:ln w="12700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65760" y="960120"/>
            <a:ext cx="91440" cy="658368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548640" y="1083564"/>
            <a:ext cx="411480" cy="411480"/>
          </a:xfrm>
          <a:prstGeom prst="ellipse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8640" y="108356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1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1097280" y="1005840"/>
            <a:ext cx="7589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Дебют в детстве / подростковом возрасте или «необычно ранний» старт для предполагаемой нозологии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365760" y="1691640"/>
            <a:ext cx="8412480" cy="658368"/>
          </a:xfrm>
          <a:prstGeom prst="roundRect">
            <a:avLst>
              <a:gd name="adj" fmla="val 8333"/>
            </a:avLst>
          </a:prstGeom>
          <a:solidFill>
            <a:srgbClr val="F1F8F8"/>
          </a:solidFill>
          <a:ln w="12700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365760" y="1691640"/>
            <a:ext cx="91440" cy="658368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548640" y="1815084"/>
            <a:ext cx="411480" cy="411480"/>
          </a:xfrm>
          <a:prstGeom prst="ellipse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548640" y="181508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2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1097280" y="1737360"/>
            <a:ext cx="7589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Семейные случаи аутоиммунных системных заболеваний / необычных воспалительных синдромов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365760" y="2423160"/>
            <a:ext cx="8412480" cy="658368"/>
          </a:xfrm>
          <a:prstGeom prst="roundRect">
            <a:avLst>
              <a:gd name="adj" fmla="val 8333"/>
            </a:avLst>
          </a:prstGeom>
          <a:solidFill>
            <a:srgbClr val="F1F8F8"/>
          </a:solidFill>
          <a:ln w="12700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365760" y="2423160"/>
            <a:ext cx="91440" cy="658368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548640" y="2546604"/>
            <a:ext cx="411480" cy="411480"/>
          </a:xfrm>
          <a:prstGeom prst="ellipse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548640" y="254660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3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1097280" y="2468880"/>
            <a:ext cx="7589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Сочетание аутоиммунных проявлений с повторными / тяжёлыми инфекциями, выраженной лимфопролиферацией или стойкими цитопениями неясного генеза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365760" y="3154680"/>
            <a:ext cx="8412480" cy="658368"/>
          </a:xfrm>
          <a:prstGeom prst="roundRect">
            <a:avLst>
              <a:gd name="adj" fmla="val 8333"/>
            </a:avLst>
          </a:prstGeom>
          <a:solidFill>
            <a:srgbClr val="F1F8F8"/>
          </a:solidFill>
          <a:ln w="12700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365760" y="3154680"/>
            <a:ext cx="91440" cy="658368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548640" y="3278124"/>
            <a:ext cx="411480" cy="411480"/>
          </a:xfrm>
          <a:prstGeom prst="ellipse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548640" y="327812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4</a:t>
            </a:r>
            <a:endParaRPr lang="en-US" sz="1400" dirty="0"/>
          </a:p>
        </p:txBody>
      </p:sp>
      <p:sp>
        <p:nvSpPr>
          <p:cNvPr id="24" name="Text 21"/>
          <p:cNvSpPr/>
          <p:nvPr/>
        </p:nvSpPr>
        <p:spPr>
          <a:xfrm>
            <a:off x="1097280" y="3200400"/>
            <a:ext cx="7589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Атипичное течение и резистентность к стандартной терапии (особенно при мультиорганности), требующая ранней биологической / таргетной терапии</a:t>
            </a:r>
            <a:endParaRPr lang="en-US" sz="1000" dirty="0"/>
          </a:p>
        </p:txBody>
      </p:sp>
      <p:sp>
        <p:nvSpPr>
          <p:cNvPr id="25" name="Shape 22"/>
          <p:cNvSpPr/>
          <p:nvPr/>
        </p:nvSpPr>
        <p:spPr>
          <a:xfrm>
            <a:off x="365760" y="3886200"/>
            <a:ext cx="8412480" cy="658368"/>
          </a:xfrm>
          <a:prstGeom prst="roundRect">
            <a:avLst>
              <a:gd name="adj" fmla="val 8333"/>
            </a:avLst>
          </a:prstGeom>
          <a:solidFill>
            <a:srgbClr val="F1F8F8"/>
          </a:solidFill>
          <a:ln w="12700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3"/>
          <p:cNvSpPr/>
          <p:nvPr/>
        </p:nvSpPr>
        <p:spPr>
          <a:xfrm>
            <a:off x="365760" y="3886200"/>
            <a:ext cx="91440" cy="658368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4"/>
          <p:cNvSpPr/>
          <p:nvPr/>
        </p:nvSpPr>
        <p:spPr>
          <a:xfrm>
            <a:off x="548640" y="4009644"/>
            <a:ext cx="411480" cy="411480"/>
          </a:xfrm>
          <a:prstGeom prst="ellipse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548640" y="400964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5</a:t>
            </a:r>
            <a:endParaRPr lang="en-US" sz="1400" dirty="0"/>
          </a:p>
        </p:txBody>
      </p:sp>
      <p:sp>
        <p:nvSpPr>
          <p:cNvPr id="29" name="Text 26"/>
          <p:cNvSpPr/>
          <p:nvPr/>
        </p:nvSpPr>
        <p:spPr>
          <a:xfrm>
            <a:off x="1097280" y="3931920"/>
            <a:ext cx="7589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Overlap-синдромы, системное воспаление + нетипичный набор аутоантител и органных поражений</a:t>
            </a:r>
            <a:endParaRPr lang="en-US" sz="1000" dirty="0"/>
          </a:p>
        </p:txBody>
      </p:sp>
      <p:sp>
        <p:nvSpPr>
          <p:cNvPr id="30" name="Text 27"/>
          <p:cNvSpPr/>
          <p:nvPr/>
        </p:nvSpPr>
        <p:spPr>
          <a:xfrm>
            <a:off x="54475" y="4914900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 / 13</a:t>
            </a:r>
            <a:endParaRPr lang="en-US" sz="900" dirty="0"/>
          </a:p>
        </p:txBody>
      </p:sp>
      <p:pic>
        <p:nvPicPr>
          <p:cNvPr id="31" name="Image 1" descr="/home/claude/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352" y="4849460"/>
            <a:ext cx="841767" cy="2757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dna_bg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303520" y="-527235"/>
            <a:ext cx="4114800" cy="3017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228600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Критерии направления на федеральный уровень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365760" y="752925"/>
            <a:ext cx="8412480" cy="713232"/>
          </a:xfrm>
          <a:prstGeom prst="roundRect">
            <a:avLst>
              <a:gd name="adj" fmla="val 769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20000"/>
                <a:lumOff val="80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502920" y="880941"/>
            <a:ext cx="457200" cy="457200"/>
          </a:xfrm>
          <a:prstGeom prst="ellipse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502920" y="8809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</a:rPr>
              <a:t>⏱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1097280" y="798645"/>
            <a:ext cx="75895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Невозможность верификации на региональном уровне в течение 3 месяцев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365760" y="1575885"/>
            <a:ext cx="8412480" cy="713232"/>
          </a:xfrm>
          <a:prstGeom prst="roundRect">
            <a:avLst>
              <a:gd name="adj" fmla="val 769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20000"/>
                <a:lumOff val="80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502920" y="1703901"/>
            <a:ext cx="457200" cy="457200"/>
          </a:xfrm>
          <a:prstGeom prst="ellipse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502920" y="170390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</a:rPr>
              <a:t>🔬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1097280" y="1621605"/>
            <a:ext cx="75895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Подозрение на ультраредкое заболевание (распространённость &lt; 1:100 000)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365760" y="2398845"/>
            <a:ext cx="8412480" cy="713232"/>
          </a:xfrm>
          <a:prstGeom prst="roundRect">
            <a:avLst>
              <a:gd name="adj" fmla="val 769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20000"/>
                <a:lumOff val="80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502920" y="2526861"/>
            <a:ext cx="457200" cy="457200"/>
          </a:xfrm>
          <a:prstGeom prst="ellipse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502920" y="252686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</a:rPr>
              <a:t>🧬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1097280" y="2444565"/>
            <a:ext cx="75895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Необходимость генетической верификации (NGS, экзомное секвенирование)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365760" y="3221805"/>
            <a:ext cx="8412480" cy="713232"/>
          </a:xfrm>
          <a:prstGeom prst="roundRect">
            <a:avLst>
              <a:gd name="adj" fmla="val 769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20000"/>
                <a:lumOff val="80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502920" y="3349821"/>
            <a:ext cx="457200" cy="457200"/>
          </a:xfrm>
          <a:prstGeom prst="ellipse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502920" y="334982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</a:rPr>
              <a:t>💊</a:t>
            </a:r>
            <a:endParaRPr lang="en-US" sz="1800" dirty="0"/>
          </a:p>
        </p:txBody>
      </p:sp>
      <p:sp>
        <p:nvSpPr>
          <p:cNvPr id="20" name="Text 17"/>
          <p:cNvSpPr/>
          <p:nvPr/>
        </p:nvSpPr>
        <p:spPr>
          <a:xfrm>
            <a:off x="1097280" y="3267525"/>
            <a:ext cx="75895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Показания к назначению орфанного препарата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365760" y="4044765"/>
            <a:ext cx="8412480" cy="713232"/>
          </a:xfrm>
          <a:prstGeom prst="roundRect">
            <a:avLst>
              <a:gd name="adj" fmla="val 769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20000"/>
                <a:lumOff val="80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502920" y="4172781"/>
            <a:ext cx="457200" cy="457200"/>
          </a:xfrm>
          <a:prstGeom prst="ellipse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502920" y="417278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</a:rPr>
              <a:t>🧪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1097280" y="4090485"/>
            <a:ext cx="75895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Потребность в биобанкировании образцов</a:t>
            </a:r>
            <a:endParaRPr lang="en-US" sz="1150" dirty="0"/>
          </a:p>
        </p:txBody>
      </p:sp>
      <p:sp>
        <p:nvSpPr>
          <p:cNvPr id="25" name="Text 22"/>
          <p:cNvSpPr/>
          <p:nvPr/>
        </p:nvSpPr>
        <p:spPr>
          <a:xfrm>
            <a:off x="77821" y="4918017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13 / 13</a:t>
            </a:r>
            <a:endParaRPr lang="en-US" sz="900" dirty="0"/>
          </a:p>
        </p:txBody>
      </p:sp>
      <p:pic>
        <p:nvPicPr>
          <p:cNvPr id="26" name="Image 1" descr="/home/claude/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838" y="4867725"/>
            <a:ext cx="809341" cy="2651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1" descr="/home/claude/logo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417" y="4945935"/>
            <a:ext cx="569391" cy="186525"/>
          </a:xfrm>
          <a:prstGeom prst="rect">
            <a:avLst/>
          </a:prstGeom>
        </p:spPr>
      </p:pic>
      <p:sp>
        <p:nvSpPr>
          <p:cNvPr id="27" name="Shape 16">
            <a:extLst>
              <a:ext uri="{FF2B5EF4-FFF2-40B4-BE49-F238E27FC236}">
                <a16:creationId xmlns:a16="http://schemas.microsoft.com/office/drawing/2014/main" id="{B9E170F8-2B6B-1470-4CFC-8C7E740E3AF4}"/>
              </a:ext>
            </a:extLst>
          </p:cNvPr>
          <p:cNvSpPr/>
          <p:nvPr/>
        </p:nvSpPr>
        <p:spPr>
          <a:xfrm>
            <a:off x="365760" y="3854349"/>
            <a:ext cx="8366760" cy="1139785"/>
          </a:xfrm>
          <a:prstGeom prst="roundRect">
            <a:avLst>
              <a:gd name="adj" fmla="val 8000"/>
            </a:avLst>
          </a:prstGeom>
          <a:solidFill>
            <a:srgbClr val="FFE7E7"/>
          </a:solidFill>
          <a:ln w="9525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" name="Image 0" descr="/home/claude/dna_bg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303520" y="-274320"/>
            <a:ext cx="4114800" cy="3017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352044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Системное иммуновоспалительное заболевание (СИВЗ)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365760" y="773093"/>
            <a:ext cx="8412480" cy="845395"/>
          </a:xfrm>
          <a:prstGeom prst="roundRect">
            <a:avLst>
              <a:gd name="adj" fmla="val 7273"/>
            </a:avLst>
          </a:prstGeom>
          <a:solidFill>
            <a:srgbClr val="F1F8F8"/>
          </a:solidFill>
          <a:ln w="12700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75488" y="708243"/>
            <a:ext cx="80467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Гетерогенная группа заболеваний, обусловленных нарушением регуляции иммунного ответа, с развитием хронического или рецидивирующего системного воспаления, мультиорганного поражения со сходным клиническим фенотипом </a:t>
            </a:r>
            <a:r>
              <a:rPr lang="en-US" sz="105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системного</a:t>
            </a:r>
            <a:r>
              <a:rPr lang="en-US" sz="10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05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воспаления</a:t>
            </a:r>
            <a:r>
              <a:rPr lang="ru-RU" sz="10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389690" y="1736128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Ключевые признаки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365760" y="2021409"/>
            <a:ext cx="4114800" cy="777240"/>
          </a:xfrm>
          <a:prstGeom prst="roundRect">
            <a:avLst>
              <a:gd name="adj" fmla="val 7059"/>
            </a:avLst>
          </a:prstGeom>
          <a:solidFill>
            <a:srgbClr val="F1F8F8"/>
          </a:solidFill>
          <a:ln w="9525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475488" y="2178024"/>
            <a:ext cx="292608" cy="292608"/>
          </a:xfrm>
          <a:prstGeom prst="ellipse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75488" y="2158569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1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841248" y="2067129"/>
            <a:ext cx="354787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Системные клинические проявления </a:t>
            </a:r>
            <a:r>
              <a:rPr lang="en-US" sz="10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(лихорадка, астения, потеря массы тела)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4617720" y="2021409"/>
            <a:ext cx="4114800" cy="777240"/>
          </a:xfrm>
          <a:prstGeom prst="roundRect">
            <a:avLst>
              <a:gd name="adj" fmla="val 7059"/>
            </a:avLst>
          </a:prstGeom>
          <a:solidFill>
            <a:srgbClr val="F1F8F8"/>
          </a:solidFill>
          <a:ln w="9525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4727448" y="2184509"/>
            <a:ext cx="292608" cy="292608"/>
          </a:xfrm>
          <a:prstGeom prst="ellipse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pPr algn="ctr"/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4727448" y="2190996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2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5093208" y="2067129"/>
            <a:ext cx="354787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Мультиорганное поражение </a:t>
            </a:r>
            <a:r>
              <a:rPr lang="en-US" sz="10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(кожа, суставы, серозные оболочки, лёгкие, почки, нервная система, гематологические нарушения)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365760" y="2951195"/>
            <a:ext cx="4114800" cy="777240"/>
          </a:xfrm>
          <a:prstGeom prst="roundRect">
            <a:avLst>
              <a:gd name="adj" fmla="val 7059"/>
            </a:avLst>
          </a:prstGeom>
          <a:solidFill>
            <a:srgbClr val="F1F8F8"/>
          </a:solidFill>
          <a:ln w="9525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475488" y="3105394"/>
            <a:ext cx="292608" cy="292608"/>
          </a:xfrm>
          <a:prstGeom prst="ellipse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pPr algn="ctr"/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475488" y="3092425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3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841248" y="2981529"/>
            <a:ext cx="354787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Лабораторные признаки воспаления и иммунной активации </a:t>
            </a:r>
            <a:r>
              <a:rPr lang="en-US" sz="10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(острофазовые показатели, цитопении, аутоантитела, гиперферритинемия)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4617720" y="2935809"/>
            <a:ext cx="4114800" cy="777240"/>
          </a:xfrm>
          <a:prstGeom prst="roundRect">
            <a:avLst>
              <a:gd name="adj" fmla="val 7059"/>
            </a:avLst>
          </a:prstGeom>
          <a:solidFill>
            <a:srgbClr val="F1F8F8"/>
          </a:solidFill>
          <a:ln w="9525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4727448" y="3092424"/>
            <a:ext cx="292608" cy="292608"/>
          </a:xfrm>
          <a:prstGeom prst="ellipse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4727448" y="3072969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4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5093208" y="2981529"/>
            <a:ext cx="354787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Обязательное исключение альтернативных причин системного воспаления (инфекционных, неопластических, лекарственно-индуцированных)</a:t>
            </a:r>
            <a:endParaRPr lang="en-US" sz="1000" dirty="0"/>
          </a:p>
        </p:txBody>
      </p:sp>
      <p:sp>
        <p:nvSpPr>
          <p:cNvPr id="24" name="Text 21"/>
          <p:cNvSpPr/>
          <p:nvPr/>
        </p:nvSpPr>
        <p:spPr>
          <a:xfrm>
            <a:off x="544068" y="3971748"/>
            <a:ext cx="83667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800" i="1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СИВЗ рассматриваются как континуум патологических состояний: </a:t>
            </a:r>
            <a:endParaRPr lang="ru-RU" sz="800" i="1" dirty="0"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rgbClr val="C00000"/>
                </a:solidFill>
                <a:latin typeface="Montserrat" panose="00000500000000000000" pitchFamily="2" charset="0"/>
              </a:rPr>
              <a:t>аутоиммунные заболевания,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i="1" dirty="0" err="1">
                <a:solidFill>
                  <a:srgbClr val="C00000"/>
                </a:solidFill>
                <a:latin typeface="Montserrat" panose="00000500000000000000" pitchFamily="2" charset="0"/>
              </a:rPr>
              <a:t>аутовоспалительные</a:t>
            </a:r>
            <a:r>
              <a:rPr lang="ru-RU" sz="800" i="1" dirty="0">
                <a:solidFill>
                  <a:srgbClr val="C00000"/>
                </a:solidFill>
                <a:latin typeface="Montserrat" panose="00000500000000000000" pitchFamily="2" charset="0"/>
              </a:rPr>
              <a:t> синдромы,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rgbClr val="C00000"/>
                </a:solidFill>
                <a:latin typeface="Montserrat" panose="00000500000000000000" pitchFamily="2" charset="0"/>
              </a:rPr>
              <a:t>врожденные нарушения иммунитета  с фенотипами иммунной </a:t>
            </a:r>
            <a:r>
              <a:rPr lang="ru-RU" sz="800" i="1" dirty="0" err="1">
                <a:solidFill>
                  <a:srgbClr val="C00000"/>
                </a:solidFill>
                <a:latin typeface="Montserrat" panose="00000500000000000000" pitchFamily="2" charset="0"/>
              </a:rPr>
              <a:t>дисрегуляции</a:t>
            </a:r>
            <a:r>
              <a:rPr lang="ru-RU" sz="800" i="1" dirty="0">
                <a:solidFill>
                  <a:srgbClr val="C00000"/>
                </a:solidFill>
                <a:latin typeface="Montserrat" panose="00000500000000000000" pitchFamily="2" charset="0"/>
              </a:rPr>
              <a:t>/аутоиммунитета/</a:t>
            </a:r>
            <a:r>
              <a:rPr lang="ru-RU" sz="800" i="1" dirty="0" err="1">
                <a:solidFill>
                  <a:srgbClr val="C00000"/>
                </a:solidFill>
                <a:latin typeface="Montserrat" panose="00000500000000000000" pitchFamily="2" charset="0"/>
              </a:rPr>
              <a:t>аутовоспаления</a:t>
            </a:r>
            <a:endParaRPr lang="ru-RU" sz="800" i="1" dirty="0">
              <a:solidFill>
                <a:srgbClr val="C00000"/>
              </a:solidFill>
              <a:latin typeface="Montserrat" panose="00000500000000000000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i="1" dirty="0" err="1">
                <a:solidFill>
                  <a:srgbClr val="C00000"/>
                </a:solidFill>
                <a:latin typeface="Montserrat" panose="00000500000000000000" pitchFamily="2" charset="0"/>
              </a:rPr>
              <a:t>гипервоспалительные</a:t>
            </a:r>
            <a:r>
              <a:rPr lang="ru-RU" sz="800" i="1" dirty="0">
                <a:solidFill>
                  <a:srgbClr val="C00000"/>
                </a:solidFill>
                <a:latin typeface="Montserrat" panose="00000500000000000000" pitchFamily="2" charset="0"/>
              </a:rPr>
              <a:t> состояния (</a:t>
            </a:r>
            <a:r>
              <a:rPr lang="ru-RU" sz="800" i="1" dirty="0" err="1">
                <a:solidFill>
                  <a:srgbClr val="C00000"/>
                </a:solidFill>
                <a:latin typeface="Montserrat" panose="00000500000000000000" pitchFamily="2" charset="0"/>
              </a:rPr>
              <a:t>гемофагоцитарный</a:t>
            </a:r>
            <a:r>
              <a:rPr lang="ru-RU" sz="800" i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ru-RU" sz="800" i="1" dirty="0" err="1">
                <a:solidFill>
                  <a:srgbClr val="C00000"/>
                </a:solidFill>
                <a:latin typeface="Montserrat" panose="00000500000000000000" pitchFamily="2" charset="0"/>
              </a:rPr>
              <a:t>лимфогистиоцитоз</a:t>
            </a:r>
            <a:r>
              <a:rPr lang="ru-RU" sz="800" i="1" dirty="0">
                <a:solidFill>
                  <a:srgbClr val="C00000"/>
                </a:solidFill>
                <a:latin typeface="Montserrat" panose="00000500000000000000" pitchFamily="2" charset="0"/>
              </a:rPr>
              <a:t> /синдром активации макрофагов), </a:t>
            </a:r>
          </a:p>
          <a:p>
            <a:pPr>
              <a:lnSpc>
                <a:spcPct val="150000"/>
              </a:lnSpc>
            </a:pPr>
            <a:r>
              <a:rPr lang="ru-RU" sz="800" i="1" dirty="0">
                <a:latin typeface="Montserrat" pitchFamily="34" charset="0"/>
              </a:rPr>
              <a:t>и требуют структурированного дифференциально-диагностического алгоритма и мультидисциплинарного ведения.</a:t>
            </a:r>
          </a:p>
          <a:p>
            <a:endParaRPr lang="ru-RU" sz="900" i="1" dirty="0">
              <a:solidFill>
                <a:srgbClr val="C00000"/>
              </a:solidFill>
            </a:endParaRPr>
          </a:p>
        </p:txBody>
      </p:sp>
      <p:sp>
        <p:nvSpPr>
          <p:cNvPr id="25" name="Text 22"/>
          <p:cNvSpPr/>
          <p:nvPr/>
        </p:nvSpPr>
        <p:spPr>
          <a:xfrm>
            <a:off x="73152" y="4918793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 / 13</a:t>
            </a:r>
            <a:endParaRPr lang="en-US" sz="900" dirty="0"/>
          </a:p>
        </p:txBody>
      </p:sp>
      <p:sp>
        <p:nvSpPr>
          <p:cNvPr id="4" name="Shape 1"/>
          <p:cNvSpPr/>
          <p:nvPr/>
        </p:nvSpPr>
        <p:spPr>
          <a:xfrm>
            <a:off x="8183880" y="493776"/>
            <a:ext cx="457200" cy="36576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1" descr="/home/claude/logo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868" y="4847336"/>
            <a:ext cx="848252" cy="277876"/>
          </a:xfrm>
          <a:prstGeom prst="rect">
            <a:avLst/>
          </a:prstGeom>
        </p:spPr>
      </p:pic>
      <p:pic>
        <p:nvPicPr>
          <p:cNvPr id="2" name="Image 0" descr="/home/claude/dna_bg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303520" y="-274320"/>
            <a:ext cx="4114800" cy="3017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228600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1. Подозрение на СИВЗ на этапе первичного звена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365760" y="785025"/>
            <a:ext cx="2743200" cy="3108960"/>
          </a:xfrm>
          <a:prstGeom prst="roundRect">
            <a:avLst>
              <a:gd name="adj" fmla="val 2000"/>
            </a:avLst>
          </a:prstGeom>
          <a:solidFill>
            <a:srgbClr val="F1F8F8"/>
          </a:solidFill>
          <a:ln w="12700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65760" y="785025"/>
            <a:ext cx="2743200" cy="384048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57200" y="785025"/>
            <a:ext cx="2560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I. Системные симптомы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57200" y="1205649"/>
            <a:ext cx="24688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50000"/>
              </a:lnSpc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Лихорадка ≥38 °C (персистирующая или рецидивирующая)</a:t>
            </a:r>
            <a:endParaRPr lang="en-US" sz="900" dirty="0"/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Ночная потливость</a:t>
            </a:r>
            <a:endParaRPr lang="en-US" sz="900" dirty="0"/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Потеря массы тела (&gt;5% за 3–6 мес.)</a:t>
            </a:r>
            <a:endParaRPr lang="en-US" sz="900" dirty="0"/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Астения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463360" y="2942295"/>
            <a:ext cx="2468880" cy="548640"/>
          </a:xfrm>
          <a:prstGeom prst="roundRect">
            <a:avLst>
              <a:gd name="adj" fmla="val 8333"/>
            </a:avLst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600520" y="2942295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≥2 симптомов — подозрение на системность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3291840" y="785025"/>
            <a:ext cx="2743200" cy="3108960"/>
          </a:xfrm>
          <a:prstGeom prst="roundRect">
            <a:avLst>
              <a:gd name="adj" fmla="val 2000"/>
            </a:avLst>
          </a:prstGeom>
          <a:solidFill>
            <a:srgbClr val="F1F8F8"/>
          </a:solidFill>
          <a:ln w="12700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3291840" y="785025"/>
            <a:ext cx="2743200" cy="384048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3383280" y="785025"/>
            <a:ext cx="2560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II. Органное поражение (≥2 системы)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3429000" y="1242225"/>
            <a:ext cx="246888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spcAft>
                <a:spcPts val="200"/>
              </a:spcAft>
              <a:buNone/>
            </a:pPr>
            <a:r>
              <a:rPr lang="en-US" sz="75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Кожа и слизистые: </a:t>
            </a: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пурпура, ливедо-ангиит, язвы; уртикарные/васкулитоподобные элементы; фотосенсибилизация</a:t>
            </a:r>
            <a:endParaRPr lang="en-US" sz="750" dirty="0"/>
          </a:p>
          <a:p>
            <a:pPr marL="0" indent="0">
              <a:lnSpc>
                <a:spcPct val="150000"/>
              </a:lnSpc>
              <a:spcAft>
                <a:spcPts val="200"/>
              </a:spcAft>
              <a:buNone/>
            </a:pPr>
            <a:r>
              <a:rPr lang="en-US" sz="75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Суставы: </a:t>
            </a: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артрит/артралгии; утренняя скованность</a:t>
            </a:r>
            <a:endParaRPr lang="en-US" sz="750" dirty="0"/>
          </a:p>
          <a:p>
            <a:pPr marL="0" indent="0">
              <a:lnSpc>
                <a:spcPct val="150000"/>
              </a:lnSpc>
              <a:spcAft>
                <a:spcPts val="200"/>
              </a:spcAft>
              <a:buNone/>
            </a:pPr>
            <a:r>
              <a:rPr lang="en-US" sz="75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Серозиты: </a:t>
            </a: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плеврит, перикардит</a:t>
            </a:r>
            <a:endParaRPr lang="en-US" sz="750" dirty="0"/>
          </a:p>
          <a:p>
            <a:pPr marL="0" indent="0">
              <a:lnSpc>
                <a:spcPct val="150000"/>
              </a:lnSpc>
              <a:spcAft>
                <a:spcPts val="200"/>
              </a:spcAft>
              <a:buNone/>
            </a:pPr>
            <a:r>
              <a:rPr lang="en-US" sz="75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Лёгкие: </a:t>
            </a: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интерстициальные изменения; необъяснимый кашель/одышка; лимфаденопатия</a:t>
            </a:r>
            <a:endParaRPr lang="en-US" sz="750" dirty="0"/>
          </a:p>
          <a:p>
            <a:pPr marL="0" indent="0">
              <a:lnSpc>
                <a:spcPct val="150000"/>
              </a:lnSpc>
              <a:spcAft>
                <a:spcPts val="200"/>
              </a:spcAft>
              <a:buNone/>
            </a:pPr>
            <a:r>
              <a:rPr lang="en-US" sz="75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Почки: </a:t>
            </a: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протеинурия, гематурия</a:t>
            </a:r>
            <a:endParaRPr lang="en-US" sz="750" dirty="0"/>
          </a:p>
          <a:p>
            <a:pPr marL="0" indent="0">
              <a:lnSpc>
                <a:spcPct val="150000"/>
              </a:lnSpc>
              <a:spcAft>
                <a:spcPts val="200"/>
              </a:spcAft>
              <a:buNone/>
            </a:pPr>
            <a:r>
              <a:rPr lang="en-US" sz="75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Нервная система: </a:t>
            </a: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полинейропатия; инсульт/ТИА в молодом возрасте</a:t>
            </a:r>
            <a:endParaRPr lang="en-US" sz="750" dirty="0"/>
          </a:p>
          <a:p>
            <a:pPr marL="0" indent="0">
              <a:lnSpc>
                <a:spcPct val="150000"/>
              </a:lnSpc>
              <a:spcAft>
                <a:spcPts val="200"/>
              </a:spcAft>
              <a:buNone/>
            </a:pPr>
            <a:r>
              <a:rPr lang="en-US" sz="75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Гематологические: </a:t>
            </a: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цитопении; лимфаденопатия/спленомегалия</a:t>
            </a:r>
            <a:endParaRPr lang="en-US" sz="750" dirty="0"/>
          </a:p>
        </p:txBody>
      </p:sp>
      <p:sp>
        <p:nvSpPr>
          <p:cNvPr id="15" name="Shape 12"/>
          <p:cNvSpPr/>
          <p:nvPr/>
        </p:nvSpPr>
        <p:spPr>
          <a:xfrm>
            <a:off x="6217920" y="785025"/>
            <a:ext cx="2743200" cy="3108960"/>
          </a:xfrm>
          <a:prstGeom prst="roundRect">
            <a:avLst>
              <a:gd name="adj" fmla="val 2000"/>
            </a:avLst>
          </a:prstGeom>
          <a:solidFill>
            <a:srgbClr val="F1F8F8"/>
          </a:solidFill>
          <a:ln w="12700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217920" y="785025"/>
            <a:ext cx="2743200" cy="384048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309360" y="785025"/>
            <a:ext cx="2560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III. Лабораторные маркеры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6355080" y="1242225"/>
            <a:ext cx="246888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5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↑ СРБ / СОЭ</a:t>
            </a:r>
            <a:endParaRPr lang="en-US" sz="850" dirty="0"/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↑ ферритин (особенно &gt;500–1000)</a:t>
            </a:r>
            <a:endParaRPr lang="en-US" sz="850" dirty="0"/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ru-RU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</a:t>
            </a:r>
            <a:r>
              <a:rPr lang="en-US" sz="85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итопении</a:t>
            </a: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(≥1 линия) / лейкоцитоз</a:t>
            </a:r>
            <a:endParaRPr lang="en-US" sz="850" dirty="0"/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↑ АЛТ, АСТ</a:t>
            </a:r>
            <a:endParaRPr lang="en-US" sz="850" dirty="0"/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↑ ЛДГ</a:t>
            </a:r>
            <a:endParaRPr lang="en-US" sz="850" dirty="0"/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Гипергаммаглобулинемия или ↓ классов Ig</a:t>
            </a:r>
            <a:endParaRPr lang="en-US" sz="850" dirty="0"/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Гипопротеинемия / гипоальбуминемия</a:t>
            </a:r>
            <a:endParaRPr lang="en-US" sz="850" dirty="0"/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Протеинурия, гематурия</a:t>
            </a:r>
            <a:endParaRPr lang="en-US" sz="850" dirty="0"/>
          </a:p>
        </p:txBody>
      </p:sp>
      <p:sp>
        <p:nvSpPr>
          <p:cNvPr id="19" name="Shape 16"/>
          <p:cNvSpPr/>
          <p:nvPr/>
        </p:nvSpPr>
        <p:spPr>
          <a:xfrm>
            <a:off x="320040" y="4011059"/>
            <a:ext cx="5669280" cy="1033952"/>
          </a:xfrm>
          <a:prstGeom prst="roundRect">
            <a:avLst>
              <a:gd name="adj" fmla="val 8000"/>
            </a:avLst>
          </a:prstGeom>
          <a:solidFill>
            <a:srgbClr val="FFE7E7"/>
          </a:solidFill>
          <a:ln w="9525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365760" y="4112188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50" b="1" dirty="0">
                <a:solidFill>
                  <a:srgbClr val="E84A5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🚩 Красные флаги СИВЗ:</a:t>
            </a:r>
            <a:endParaRPr lang="en-US" sz="950" dirty="0"/>
          </a:p>
        </p:txBody>
      </p:sp>
      <p:sp>
        <p:nvSpPr>
          <p:cNvPr id="21" name="Text 18"/>
          <p:cNvSpPr/>
          <p:nvPr/>
        </p:nvSpPr>
        <p:spPr>
          <a:xfrm>
            <a:off x="2127114" y="4137660"/>
            <a:ext cx="216602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Лихорадка +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цитопения</a:t>
            </a:r>
            <a:endParaRPr lang="ru-RU" sz="900" dirty="0">
              <a:solidFill>
                <a:srgbClr val="2C3E50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Лихорадка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+ ↑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ферритин</a:t>
            </a:r>
            <a:endParaRPr lang="ru-RU" sz="900" dirty="0">
              <a:solidFill>
                <a:srgbClr val="2C3E50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≥2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органных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поражения</a:t>
            </a:r>
            <a:endParaRPr lang="ru-RU" sz="900" dirty="0">
              <a:solidFill>
                <a:srgbClr val="2C3E50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Резистентность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к АБТ </a:t>
            </a:r>
            <a:endParaRPr lang="ru-RU" sz="900" dirty="0">
              <a:solidFill>
                <a:srgbClr val="2C3E50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Быстрое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прогрессирование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endParaRPr lang="ru-RU" sz="900" dirty="0">
              <a:solidFill>
                <a:srgbClr val="2C3E50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Рецидивирующее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течение</a:t>
            </a:r>
            <a:endParaRPr lang="en-US" sz="900" dirty="0"/>
          </a:p>
        </p:txBody>
      </p:sp>
      <p:sp>
        <p:nvSpPr>
          <p:cNvPr id="22" name="Shape 19"/>
          <p:cNvSpPr/>
          <p:nvPr/>
        </p:nvSpPr>
        <p:spPr>
          <a:xfrm>
            <a:off x="6172200" y="4045204"/>
            <a:ext cx="2788920" cy="685800"/>
          </a:xfrm>
          <a:prstGeom prst="roundRect">
            <a:avLst>
              <a:gd name="adj" fmla="val 8000"/>
            </a:avLst>
          </a:prstGeom>
          <a:solidFill>
            <a:srgbClr val="E0F5ED"/>
          </a:solidFill>
          <a:ln w="9525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6217920" y="409194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Исключить альтернативные причины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6257480" y="4315288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инфекционные, неопластические, лекарственно-индуцированные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51880" y="4913541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 / 13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">
            <a:extLst>
              <a:ext uri="{FF2B5EF4-FFF2-40B4-BE49-F238E27FC236}">
                <a16:creationId xmlns:a16="http://schemas.microsoft.com/office/drawing/2014/main" id="{37E5EBE1-265A-F4D5-FD8D-FC95CC570EBB}"/>
              </a:ext>
            </a:extLst>
          </p:cNvPr>
          <p:cNvSpPr/>
          <p:nvPr/>
        </p:nvSpPr>
        <p:spPr>
          <a:xfrm>
            <a:off x="457200" y="3656920"/>
            <a:ext cx="8044774" cy="1257980"/>
          </a:xfrm>
          <a:prstGeom prst="roundRect">
            <a:avLst>
              <a:gd name="adj" fmla="val 8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" name="dna_b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030384" y="-274320"/>
            <a:ext cx="7387936" cy="5417820"/>
          </a:xfrm>
          <a:prstGeom prst="rect">
            <a:avLst/>
          </a:prstGeom>
        </p:spPr>
      </p:pic>
      <p:sp>
        <p:nvSpPr>
          <p:cNvPr id="3" name="title"/>
          <p:cNvSpPr txBox="1"/>
          <p:nvPr/>
        </p:nvSpPr>
        <p:spPr>
          <a:xfrm>
            <a:off x="365760" y="228600"/>
            <a:ext cx="8412480" cy="64008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>
              <a:buNone/>
            </a:pPr>
            <a:r>
              <a:rPr lang="ru-RU" sz="2000" b="1">
                <a:solidFill>
                  <a:srgbClr val="2A9E72"/>
                </a:solidFill>
                <a:latin typeface="Montserrat SemiBold"/>
                <a:ea typeface="Montserrat SemiBold"/>
                <a:cs typeface="Montserrat SemiBold"/>
              </a:rPr>
              <a:t>Фенотипы СИВЗ</a:t>
            </a:r>
          </a:p>
        </p:txBody>
      </p:sp>
      <p:sp>
        <p:nvSpPr>
          <p:cNvPr id="4" name="title_underline"/>
          <p:cNvSpPr/>
          <p:nvPr/>
        </p:nvSpPr>
        <p:spPr>
          <a:xfrm>
            <a:off x="365760" y="804672"/>
            <a:ext cx="457200" cy="36576"/>
          </a:xfrm>
          <a:prstGeom prst="rect">
            <a:avLst/>
          </a:prstGeom>
          <a:solidFill>
            <a:srgbClr val="3AB886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card1"/>
          <p:cNvSpPr/>
          <p:nvPr/>
        </p:nvSpPr>
        <p:spPr>
          <a:xfrm>
            <a:off x="365760" y="1051560"/>
            <a:ext cx="2743200" cy="1920240"/>
          </a:xfrm>
          <a:prstGeom prst="roundRect">
            <a:avLst>
              <a:gd name="adj" fmla="val 8000"/>
            </a:avLst>
          </a:prstGeom>
          <a:solidFill>
            <a:srgbClr val="FFCCCC"/>
          </a:solidFill>
          <a:ln w="9525">
            <a:solidFill>
              <a:srgbClr val="D4F0E7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1" name="card1_stripe"/>
          <p:cNvSpPr/>
          <p:nvPr/>
        </p:nvSpPr>
        <p:spPr>
          <a:xfrm>
            <a:off x="365760" y="1051560"/>
            <a:ext cx="91440" cy="19202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3" name="card1_title"/>
          <p:cNvSpPr txBox="1"/>
          <p:nvPr/>
        </p:nvSpPr>
        <p:spPr>
          <a:xfrm>
            <a:off x="731520" y="1163234"/>
            <a:ext cx="2011680" cy="41148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buNone/>
            </a:pPr>
            <a:r>
              <a:rPr lang="ru-RU" sz="1200" b="1" dirty="0">
                <a:solidFill>
                  <a:srgbClr val="C00000"/>
                </a:solidFill>
                <a:latin typeface="Montserrat SemiBold"/>
                <a:ea typeface="Montserrat SemiBold"/>
                <a:cs typeface="Montserrat SemiBold"/>
              </a:rPr>
              <a:t>Аутоиммунные</a:t>
            </a:r>
            <a:br>
              <a:rPr lang="ru-RU" sz="1200" b="1" dirty="0">
                <a:solidFill>
                  <a:srgbClr val="C00000"/>
                </a:solidFill>
              </a:rPr>
            </a:br>
            <a:r>
              <a:rPr lang="ru-RU" sz="1200" b="1" dirty="0">
                <a:solidFill>
                  <a:srgbClr val="C00000"/>
                </a:solidFill>
                <a:latin typeface="Montserrat SemiBold"/>
                <a:ea typeface="Montserrat SemiBold"/>
                <a:cs typeface="Montserrat SemiBold"/>
              </a:rPr>
              <a:t>заболевания</a:t>
            </a:r>
          </a:p>
        </p:txBody>
      </p:sp>
      <p:sp>
        <p:nvSpPr>
          <p:cNvPr id="14" name="card1_subtitle"/>
          <p:cNvSpPr txBox="1"/>
          <p:nvPr/>
        </p:nvSpPr>
        <p:spPr>
          <a:xfrm>
            <a:off x="548640" y="1645920"/>
            <a:ext cx="2468880" cy="2286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buNone/>
            </a:pPr>
            <a:r>
              <a:rPr lang="ru-RU" sz="900" i="1" dirty="0">
                <a:solidFill>
                  <a:srgbClr val="5A6C7D"/>
                </a:solidFill>
                <a:latin typeface="Montserrat"/>
                <a:ea typeface="Montserrat"/>
                <a:cs typeface="Montserrat"/>
              </a:rPr>
              <a:t>(полигенное, моногенное)</a:t>
            </a:r>
          </a:p>
        </p:txBody>
      </p:sp>
      <p:sp>
        <p:nvSpPr>
          <p:cNvPr id="15" name="card1_desc"/>
          <p:cNvSpPr txBox="1"/>
          <p:nvPr/>
        </p:nvSpPr>
        <p:spPr>
          <a:xfrm>
            <a:off x="548640" y="1920240"/>
            <a:ext cx="2468880" cy="96012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>
              <a:lnSpc>
                <a:spcPct val="115000"/>
              </a:lnSpc>
              <a:buNone/>
            </a:pPr>
            <a:r>
              <a:rPr lang="ru-RU" sz="950" dirty="0">
                <a:solidFill>
                  <a:srgbClr val="2C3E50"/>
                </a:solidFill>
                <a:latin typeface="Montserrat"/>
                <a:ea typeface="Montserrat"/>
                <a:cs typeface="Montserrat"/>
              </a:rPr>
              <a:t>Обусловленные преимущественной активацией врождённого иммунитета</a:t>
            </a:r>
          </a:p>
        </p:txBody>
      </p:sp>
      <p:sp>
        <p:nvSpPr>
          <p:cNvPr id="20" name="card2"/>
          <p:cNvSpPr/>
          <p:nvPr/>
        </p:nvSpPr>
        <p:spPr>
          <a:xfrm>
            <a:off x="3200400" y="1051560"/>
            <a:ext cx="2743200" cy="1920240"/>
          </a:xfrm>
          <a:prstGeom prst="roundRect">
            <a:avLst>
              <a:gd name="adj" fmla="val 8000"/>
            </a:avLst>
          </a:prstGeom>
          <a:solidFill>
            <a:srgbClr val="F1F8F8"/>
          </a:solidFill>
          <a:ln w="9525">
            <a:solidFill>
              <a:srgbClr val="D4F0E7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1" name="card2_stripe"/>
          <p:cNvSpPr/>
          <p:nvPr/>
        </p:nvSpPr>
        <p:spPr>
          <a:xfrm>
            <a:off x="3200400" y="1051560"/>
            <a:ext cx="91440" cy="1920240"/>
          </a:xfrm>
          <a:prstGeom prst="rect">
            <a:avLst/>
          </a:prstGeom>
          <a:solidFill>
            <a:srgbClr val="3AB886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3" name="card2_title"/>
          <p:cNvSpPr txBox="1"/>
          <p:nvPr/>
        </p:nvSpPr>
        <p:spPr>
          <a:xfrm>
            <a:off x="3566160" y="1184635"/>
            <a:ext cx="2011680" cy="41148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buNone/>
            </a:pPr>
            <a:r>
              <a:rPr lang="ru-RU" sz="1200" b="1" dirty="0" err="1">
                <a:solidFill>
                  <a:srgbClr val="2A9E72"/>
                </a:solidFill>
                <a:latin typeface="Montserrat SemiBold"/>
                <a:ea typeface="Montserrat SemiBold"/>
                <a:cs typeface="Montserrat SemiBold"/>
              </a:rPr>
              <a:t>Аутовоспалительные</a:t>
            </a:r>
            <a:br>
              <a:rPr lang="ru-RU" sz="1200" b="1" dirty="0"/>
            </a:br>
            <a:r>
              <a:rPr lang="ru-RU" sz="1200" b="1" dirty="0">
                <a:solidFill>
                  <a:srgbClr val="2A9E72"/>
                </a:solidFill>
                <a:latin typeface="Montserrat SemiBold"/>
                <a:ea typeface="Montserrat SemiBold"/>
                <a:cs typeface="Montserrat SemiBold"/>
              </a:rPr>
              <a:t>синдромы</a:t>
            </a:r>
          </a:p>
        </p:txBody>
      </p:sp>
      <p:sp>
        <p:nvSpPr>
          <p:cNvPr id="24" name="card2_subtitle"/>
          <p:cNvSpPr txBox="1"/>
          <p:nvPr/>
        </p:nvSpPr>
        <p:spPr>
          <a:xfrm>
            <a:off x="3383280" y="1645920"/>
            <a:ext cx="2468880" cy="2286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buNone/>
            </a:pPr>
            <a:r>
              <a:rPr lang="ru-RU" sz="900" i="1" dirty="0">
                <a:solidFill>
                  <a:srgbClr val="5A6C7D"/>
                </a:solidFill>
                <a:latin typeface="Montserrat"/>
                <a:ea typeface="Montserrat"/>
                <a:cs typeface="Montserrat"/>
              </a:rPr>
              <a:t>(моногенные, полигенные)</a:t>
            </a:r>
          </a:p>
        </p:txBody>
      </p:sp>
      <p:sp>
        <p:nvSpPr>
          <p:cNvPr id="25" name="card2_desc"/>
          <p:cNvSpPr txBox="1"/>
          <p:nvPr/>
        </p:nvSpPr>
        <p:spPr>
          <a:xfrm>
            <a:off x="3383280" y="1920240"/>
            <a:ext cx="2468880" cy="96012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>
              <a:lnSpc>
                <a:spcPct val="115000"/>
              </a:lnSpc>
              <a:buNone/>
            </a:pPr>
            <a:r>
              <a:rPr lang="ru-RU" sz="950">
                <a:solidFill>
                  <a:srgbClr val="2C3E50"/>
                </a:solidFill>
                <a:latin typeface="Montserrat"/>
                <a:ea typeface="Montserrat"/>
                <a:cs typeface="Montserrat"/>
              </a:rPr>
              <a:t>Ассоциированные с нарушением толерантности и активацией адаптивного иммунитета</a:t>
            </a:r>
          </a:p>
        </p:txBody>
      </p:sp>
      <p:sp>
        <p:nvSpPr>
          <p:cNvPr id="30" name="card3"/>
          <p:cNvSpPr/>
          <p:nvPr/>
        </p:nvSpPr>
        <p:spPr>
          <a:xfrm>
            <a:off x="6035040" y="1051560"/>
            <a:ext cx="2743200" cy="1920240"/>
          </a:xfrm>
          <a:prstGeom prst="roundRect">
            <a:avLst>
              <a:gd name="adj" fmla="val 8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D4F0E7"/>
            </a:solidFill>
          </a:ln>
        </p:spPr>
        <p:txBody>
          <a:bodyPr/>
          <a:lstStyle/>
          <a:p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card3_stripe"/>
          <p:cNvSpPr/>
          <p:nvPr/>
        </p:nvSpPr>
        <p:spPr>
          <a:xfrm>
            <a:off x="6035040" y="1051560"/>
            <a:ext cx="91440" cy="1920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card3_title"/>
          <p:cNvSpPr txBox="1"/>
          <p:nvPr/>
        </p:nvSpPr>
        <p:spPr>
          <a:xfrm>
            <a:off x="6217920" y="1165860"/>
            <a:ext cx="2468880" cy="41148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Montserrat SemiBold"/>
                <a:ea typeface="Montserrat SemiBold"/>
                <a:cs typeface="Montserrat SemiBold"/>
              </a:rPr>
              <a:t>Врождённые нарушения</a:t>
            </a:r>
            <a:b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Montserrat SemiBold"/>
                <a:ea typeface="Montserrat SemiBold"/>
                <a:cs typeface="Montserrat SemiBold"/>
              </a:rPr>
              <a:t>иммунитета</a:t>
            </a:r>
          </a:p>
        </p:txBody>
      </p:sp>
      <p:sp>
        <p:nvSpPr>
          <p:cNvPr id="34" name="card3_subtitle"/>
          <p:cNvSpPr txBox="1"/>
          <p:nvPr/>
        </p:nvSpPr>
        <p:spPr>
          <a:xfrm>
            <a:off x="6217920" y="1645920"/>
            <a:ext cx="2468880" cy="2286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buNone/>
            </a:pPr>
            <a:r>
              <a:rPr lang="ru-RU" sz="900" i="1" dirty="0">
                <a:solidFill>
                  <a:srgbClr val="5A6C7D"/>
                </a:solidFill>
                <a:latin typeface="Montserrat"/>
                <a:ea typeface="Montserrat"/>
                <a:cs typeface="Montserrat"/>
              </a:rPr>
              <a:t>(первичные ИД)</a:t>
            </a:r>
          </a:p>
        </p:txBody>
      </p:sp>
      <p:sp>
        <p:nvSpPr>
          <p:cNvPr id="35" name="card3_desc"/>
          <p:cNvSpPr txBox="1"/>
          <p:nvPr/>
        </p:nvSpPr>
        <p:spPr>
          <a:xfrm>
            <a:off x="6217920" y="1920240"/>
            <a:ext cx="2468880" cy="96012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>
              <a:lnSpc>
                <a:spcPct val="115000"/>
              </a:lnSpc>
              <a:buNone/>
            </a:pPr>
            <a:r>
              <a:rPr lang="ru-RU" sz="950">
                <a:solidFill>
                  <a:srgbClr val="2C3E50"/>
                </a:solidFill>
                <a:latin typeface="Montserrat"/>
                <a:ea typeface="Montserrat"/>
                <a:cs typeface="Montserrat"/>
              </a:rPr>
              <a:t>С фенотипами иммунной дисрегуляции / аутоиммунитета / аутовоспаления</a:t>
            </a:r>
          </a:p>
        </p:txBody>
      </p:sp>
      <p:sp>
        <p:nvSpPr>
          <p:cNvPr id="40" name="arrow1"/>
          <p:cNvSpPr/>
          <p:nvPr/>
        </p:nvSpPr>
        <p:spPr>
          <a:xfrm>
            <a:off x="1645920" y="3017520"/>
            <a:ext cx="182880" cy="5943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1" name="arrow2"/>
          <p:cNvSpPr/>
          <p:nvPr/>
        </p:nvSpPr>
        <p:spPr>
          <a:xfrm>
            <a:off x="4480560" y="3017520"/>
            <a:ext cx="182880" cy="5943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B886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2" name="arrow3"/>
          <p:cNvSpPr/>
          <p:nvPr/>
        </p:nvSpPr>
        <p:spPr>
          <a:xfrm>
            <a:off x="7315200" y="3017520"/>
            <a:ext cx="182880" cy="5943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2" name="bottom_title"/>
          <p:cNvSpPr txBox="1"/>
          <p:nvPr/>
        </p:nvSpPr>
        <p:spPr>
          <a:xfrm>
            <a:off x="730547" y="3794760"/>
            <a:ext cx="7498080" cy="32004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buNone/>
            </a:pPr>
            <a:r>
              <a:rPr lang="ru-RU" sz="1500" b="1" dirty="0" err="1">
                <a:latin typeface="Montserrat SemiBold"/>
                <a:ea typeface="Montserrat SemiBold"/>
                <a:cs typeface="Montserrat SemiBold"/>
              </a:rPr>
              <a:t>Гипервоспалительный</a:t>
            </a:r>
            <a:r>
              <a:rPr lang="ru-RU" sz="1500" b="1" dirty="0">
                <a:latin typeface="Montserrat SemiBold"/>
                <a:ea typeface="Montserrat SemiBold"/>
                <a:cs typeface="Montserrat SemiBold"/>
              </a:rPr>
              <a:t> синдром</a:t>
            </a:r>
          </a:p>
        </p:txBody>
      </p:sp>
      <p:sp>
        <p:nvSpPr>
          <p:cNvPr id="53" name="bottom_sub"/>
          <p:cNvSpPr txBox="1"/>
          <p:nvPr/>
        </p:nvSpPr>
        <p:spPr>
          <a:xfrm>
            <a:off x="1097280" y="4114800"/>
            <a:ext cx="7498080" cy="667512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>
              <a:lnSpc>
                <a:spcPct val="150000"/>
              </a:lnSpc>
            </a:pPr>
            <a:r>
              <a:rPr lang="ru-RU" sz="1000" i="1" dirty="0" err="1">
                <a:latin typeface="Montserrat"/>
                <a:ea typeface="Montserrat"/>
                <a:cs typeface="Montserrat"/>
              </a:rPr>
              <a:t>Гемофагоцитарный</a:t>
            </a:r>
            <a:r>
              <a:rPr lang="ru-RU" sz="1000" i="1" dirty="0">
                <a:latin typeface="Montserrat"/>
                <a:ea typeface="Montserrat"/>
                <a:cs typeface="Montserrat"/>
              </a:rPr>
              <a:t> </a:t>
            </a:r>
            <a:r>
              <a:rPr lang="ru-RU" sz="1000" i="1" dirty="0" err="1">
                <a:latin typeface="Montserrat"/>
                <a:ea typeface="Montserrat"/>
                <a:cs typeface="Montserrat"/>
              </a:rPr>
              <a:t>лимфогистиоцитоз</a:t>
            </a:r>
            <a:r>
              <a:rPr lang="ru-RU" sz="1000" i="1" dirty="0">
                <a:latin typeface="Montserrat"/>
                <a:ea typeface="Montserrat"/>
                <a:cs typeface="Montserrat"/>
              </a:rPr>
              <a:t> (первичный, реактивный) / синдром активации макрофагов  - о</a:t>
            </a:r>
            <a:r>
              <a:rPr lang="ru-RU" sz="1000" dirty="0">
                <a:latin typeface="Montserrat"/>
                <a:ea typeface="Montserrat"/>
                <a:cs typeface="Montserrat"/>
              </a:rPr>
              <a:t>тражает крайний вариант неконтролируемой иммунной активации</a:t>
            </a:r>
          </a:p>
          <a:p>
            <a:pPr algn="l">
              <a:buNone/>
            </a:pP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54" name="bottom_desc"/>
          <p:cNvSpPr txBox="1"/>
          <p:nvPr/>
        </p:nvSpPr>
        <p:spPr>
          <a:xfrm>
            <a:off x="1097280" y="4389120"/>
            <a:ext cx="7498080" cy="32004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>
              <a:lnSpc>
                <a:spcPct val="115000"/>
              </a:lnSpc>
              <a:buNone/>
            </a:pPr>
            <a:endParaRPr lang="ru-RU" sz="95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60" name="page_num"/>
          <p:cNvSpPr txBox="1"/>
          <p:nvPr/>
        </p:nvSpPr>
        <p:spPr>
          <a:xfrm>
            <a:off x="365760" y="4800600"/>
            <a:ext cx="1097280" cy="2286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>
              <a:buNone/>
            </a:pPr>
            <a:r>
              <a:rPr lang="ru-RU" sz="900">
                <a:solidFill>
                  <a:srgbClr val="5A6C7D"/>
                </a:solidFill>
                <a:latin typeface="Montserrat"/>
                <a:ea typeface="Montserrat"/>
                <a:cs typeface="Montserrat"/>
              </a:rPr>
              <a:t>4 / 13</a:t>
            </a:r>
          </a:p>
        </p:txBody>
      </p:sp>
      <p:pic>
        <p:nvPicPr>
          <p:cNvPr id="61" name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288" y="4690872"/>
            <a:ext cx="1325880" cy="4343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10">
            <a:extLst>
              <a:ext uri="{FF2B5EF4-FFF2-40B4-BE49-F238E27FC236}">
                <a16:creationId xmlns:a16="http://schemas.microsoft.com/office/drawing/2014/main" id="{88B8AC2A-3D97-3C8F-4788-9488D1C65BDB}"/>
              </a:ext>
            </a:extLst>
          </p:cNvPr>
          <p:cNvSpPr/>
          <p:nvPr/>
        </p:nvSpPr>
        <p:spPr>
          <a:xfrm>
            <a:off x="6099048" y="3950696"/>
            <a:ext cx="2777185" cy="906164"/>
          </a:xfrm>
          <a:prstGeom prst="roundRect">
            <a:avLst>
              <a:gd name="adj" fmla="val 3243"/>
            </a:avLst>
          </a:prstGeom>
          <a:solidFill>
            <a:srgbClr val="FFE7E7"/>
          </a:solidFill>
          <a:ln w="12700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10">
            <a:extLst>
              <a:ext uri="{FF2B5EF4-FFF2-40B4-BE49-F238E27FC236}">
                <a16:creationId xmlns:a16="http://schemas.microsoft.com/office/drawing/2014/main" id="{8F2CC810-7F7B-DAB5-93FC-EFC7532292B3}"/>
              </a:ext>
            </a:extLst>
          </p:cNvPr>
          <p:cNvSpPr/>
          <p:nvPr/>
        </p:nvSpPr>
        <p:spPr>
          <a:xfrm>
            <a:off x="3259914" y="3959914"/>
            <a:ext cx="2729406" cy="906164"/>
          </a:xfrm>
          <a:prstGeom prst="roundRect">
            <a:avLst>
              <a:gd name="adj" fmla="val 3243"/>
            </a:avLst>
          </a:prstGeom>
          <a:solidFill>
            <a:srgbClr val="FFE7E7"/>
          </a:solidFill>
          <a:ln w="12700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" name="Image 0" descr="/home/claude/dna_bg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303520" y="-274320"/>
            <a:ext cx="4114800" cy="301752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65760" y="182880"/>
            <a:ext cx="8412480" cy="548640"/>
          </a:xfrm>
          <a:prstGeom prst="roundRect">
            <a:avLst>
              <a:gd name="adj" fmla="val 13333"/>
            </a:avLst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ПАЦИЕНТ с лихорадкой / системным воспалением / мультиорганным поражением (подозрение на СИВЗ)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365760" y="914400"/>
            <a:ext cx="2743200" cy="1828800"/>
          </a:xfrm>
          <a:prstGeom prst="roundRect">
            <a:avLst>
              <a:gd name="adj" fmla="val 4000"/>
            </a:avLst>
          </a:prstGeom>
          <a:solidFill>
            <a:srgbClr val="E0F5ED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57200" y="1005840"/>
            <a:ext cx="2560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ШАГ 1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457200" y="1325880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C3E50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Подтверждение системности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502920" y="1691640"/>
            <a:ext cx="2514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≥2 системных симптома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≥1 органное поражение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↑ СРБ/СОЭ ± ферритин</a:t>
            </a:r>
            <a:endParaRPr lang="en-US" sz="950" dirty="0"/>
          </a:p>
        </p:txBody>
      </p:sp>
      <p:sp>
        <p:nvSpPr>
          <p:cNvPr id="9" name="Text 6"/>
          <p:cNvSpPr/>
          <p:nvPr/>
        </p:nvSpPr>
        <p:spPr>
          <a:xfrm>
            <a:off x="3108960" y="1645920"/>
            <a:ext cx="411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3AB886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➜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3520440" y="914400"/>
            <a:ext cx="5257800" cy="1828800"/>
          </a:xfrm>
          <a:prstGeom prst="roundRect">
            <a:avLst>
              <a:gd name="adj" fmla="val 4000"/>
            </a:avLst>
          </a:prstGeom>
          <a:solidFill>
            <a:srgbClr val="F1F8F8"/>
          </a:solidFill>
          <a:ln w="12700">
            <a:solidFill>
              <a:srgbClr val="00B0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3611880" y="1005840"/>
            <a:ext cx="5074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ШАГ 2. Исключение «масок» СИВЗ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3611880" y="1371600"/>
            <a:ext cx="507492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spcAft>
                <a:spcPts val="300"/>
              </a:spcAft>
              <a:buNone/>
            </a:pPr>
            <a:r>
              <a:rPr lang="en-US" sz="85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Инфекция: </a:t>
            </a: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сепсис, инфекционный эндокардит, туберкулёз, остеомиелит/абсцессы, бруцеллёз, ВЭБ, ЦМВ, ВИЧ, парвовирус B19, вирусные гепатиты B и C, малярия, кандидоз, аспергиллёз и др.</a:t>
            </a:r>
            <a:endParaRPr lang="en-US" sz="850" dirty="0"/>
          </a:p>
          <a:p>
            <a:pPr marL="0" indent="0">
              <a:lnSpc>
                <a:spcPct val="150000"/>
              </a:lnSpc>
              <a:spcAft>
                <a:spcPts val="300"/>
              </a:spcAft>
              <a:buNone/>
            </a:pPr>
            <a:r>
              <a:rPr lang="en-US" sz="85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Онкология: </a:t>
            </a: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лимфомы, лейкоз, солидные опухоли и др.</a:t>
            </a:r>
            <a:endParaRPr lang="en-US" sz="850" dirty="0"/>
          </a:p>
          <a:p>
            <a:pPr marL="0" indent="0">
              <a:lnSpc>
                <a:spcPct val="150000"/>
              </a:lnSpc>
              <a:spcAft>
                <a:spcPts val="300"/>
              </a:spcAft>
              <a:buNone/>
            </a:pPr>
            <a:r>
              <a:rPr lang="en-US" sz="85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Лекарственные реакции: </a:t>
            </a: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DRESS, лекарственная волчанка, васкулит и др.</a:t>
            </a:r>
            <a:endParaRPr lang="en-US" sz="850" dirty="0"/>
          </a:p>
        </p:txBody>
      </p:sp>
      <p:sp>
        <p:nvSpPr>
          <p:cNvPr id="13" name="Shape 10"/>
          <p:cNvSpPr/>
          <p:nvPr/>
        </p:nvSpPr>
        <p:spPr>
          <a:xfrm>
            <a:off x="365760" y="2926080"/>
            <a:ext cx="2770632" cy="1691640"/>
          </a:xfrm>
          <a:prstGeom prst="roundRect">
            <a:avLst>
              <a:gd name="adj" fmla="val 3243"/>
            </a:avLst>
          </a:prstGeom>
          <a:solidFill>
            <a:srgbClr val="FFE7E7"/>
          </a:solidFill>
          <a:ln w="12700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57200" y="3017520"/>
            <a:ext cx="25877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Прокальцитонин (ПКТ)*</a:t>
            </a:r>
            <a:r>
              <a:rPr lang="en-US" sz="1000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↑↑ + C</a:t>
            </a:r>
            <a:r>
              <a:rPr lang="ru-RU" sz="1000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-реактивный белок</a:t>
            </a:r>
            <a:r>
              <a:rPr lang="en-US" sz="1000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↑↑</a:t>
            </a:r>
            <a:r>
              <a:rPr lang="ru-RU" sz="1000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= ИНФЕКЦИЯ</a:t>
            </a:r>
          </a:p>
        </p:txBody>
      </p:sp>
      <p:sp>
        <p:nvSpPr>
          <p:cNvPr id="15" name="Shape 12"/>
          <p:cNvSpPr/>
          <p:nvPr/>
        </p:nvSpPr>
        <p:spPr>
          <a:xfrm>
            <a:off x="640080" y="3383280"/>
            <a:ext cx="2221992" cy="18288"/>
          </a:xfrm>
          <a:prstGeom prst="rect">
            <a:avLst/>
          </a:prstGeom>
          <a:solidFill>
            <a:srgbClr val="E84A5F"/>
          </a:solidFill>
          <a:ln w="12700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585216" y="3539085"/>
            <a:ext cx="258775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50" b="1" i="1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*ПКТ может быть нормальным </a:t>
            </a:r>
            <a:r>
              <a:rPr lang="en-US" sz="650" b="1" i="1" dirty="0" err="1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</a:t>
            </a:r>
            <a:r>
              <a:rPr lang="en-US" sz="650" b="1" i="1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: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650" b="1" i="1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650" i="1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туберкулёзе, 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650" i="1" dirty="0" err="1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хронических</a:t>
            </a:r>
            <a:r>
              <a:rPr lang="en-US" sz="650" i="1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инфекциях, 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650" i="1" dirty="0" err="1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локальных</a:t>
            </a:r>
            <a:r>
              <a:rPr lang="en-US" sz="650" i="1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650" i="1" dirty="0" err="1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инфекциях</a:t>
            </a:r>
            <a:r>
              <a:rPr lang="en-US" sz="650" i="1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650" i="1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иммуносупрессии, 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650" i="1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 первые 6–12 часов инфекции</a:t>
            </a:r>
            <a:endParaRPr lang="en-US" sz="650" dirty="0"/>
          </a:p>
        </p:txBody>
      </p:sp>
      <p:sp>
        <p:nvSpPr>
          <p:cNvPr id="18" name="Shape 15"/>
          <p:cNvSpPr/>
          <p:nvPr/>
        </p:nvSpPr>
        <p:spPr>
          <a:xfrm>
            <a:off x="3218688" y="2926080"/>
            <a:ext cx="2770632" cy="731520"/>
          </a:xfrm>
          <a:prstGeom prst="roundRect">
            <a:avLst>
              <a:gd name="adj" fmla="val 3243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3310128" y="3017520"/>
            <a:ext cx="25877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Прокальцитонин (ПКТ) - норма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+ C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-реактивный белок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↑↑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3493008" y="3383280"/>
            <a:ext cx="2221992" cy="182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accent1">
                <a:lumMod val="50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3310128" y="4187368"/>
            <a:ext cx="25877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1100" dirty="0">
                <a:solidFill>
                  <a:srgbClr val="C00000"/>
                </a:solidFill>
                <a:latin typeface="Montserrat "/>
                <a:ea typeface="Montserrat SemiBold" pitchFamily="34" charset="-122"/>
                <a:cs typeface="Montserrat SemiBold" pitchFamily="34" charset="-120"/>
              </a:rPr>
              <a:t>ФЕНОТИПЫ СИВЗ</a:t>
            </a:r>
            <a:endParaRPr lang="en-US" sz="1100" dirty="0">
              <a:solidFill>
                <a:srgbClr val="C00000"/>
              </a:solidFill>
              <a:latin typeface="Montserrat 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6071616" y="2926080"/>
            <a:ext cx="2770632" cy="731520"/>
          </a:xfrm>
          <a:prstGeom prst="roundRect">
            <a:avLst>
              <a:gd name="adj" fmla="val 3243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6163056" y="3017520"/>
            <a:ext cx="25877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Прокальцитонин (ПКТ) - норма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+ C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-реактивный белок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↑↑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- Ферритин ↑↑↑</a:t>
            </a:r>
          </a:p>
        </p:txBody>
      </p:sp>
      <p:sp>
        <p:nvSpPr>
          <p:cNvPr id="24" name="Shape 21"/>
          <p:cNvSpPr/>
          <p:nvPr/>
        </p:nvSpPr>
        <p:spPr>
          <a:xfrm>
            <a:off x="6345936" y="3383280"/>
            <a:ext cx="2221992" cy="182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accent1">
                <a:lumMod val="50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6240780" y="4133445"/>
            <a:ext cx="2479814" cy="6671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100" dirty="0">
                <a:solidFill>
                  <a:srgbClr val="C00000"/>
                </a:solidFill>
                <a:latin typeface="Montserrat "/>
              </a:rPr>
              <a:t>Болезнь Стила у взрослых/</a:t>
            </a:r>
            <a:r>
              <a:rPr lang="ru-RU" sz="1100" dirty="0" err="1">
                <a:solidFill>
                  <a:srgbClr val="C00000"/>
                </a:solidFill>
                <a:latin typeface="Montserrat "/>
              </a:rPr>
              <a:t>Гемофагоцитарный</a:t>
            </a:r>
            <a:r>
              <a:rPr lang="ru-RU" sz="1100" dirty="0">
                <a:solidFill>
                  <a:srgbClr val="C00000"/>
                </a:solidFill>
                <a:latin typeface="Montserrat "/>
              </a:rPr>
              <a:t> синдром/синдром активации макрофагов</a:t>
            </a:r>
          </a:p>
          <a:p>
            <a:pPr marL="0" indent="0" algn="ctr">
              <a:buNone/>
            </a:pP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26" name="Text 23"/>
          <p:cNvSpPr/>
          <p:nvPr/>
        </p:nvSpPr>
        <p:spPr>
          <a:xfrm>
            <a:off x="365760" y="4800600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 / 13</a:t>
            </a:r>
            <a:endParaRPr lang="en-US" sz="900" dirty="0"/>
          </a:p>
        </p:txBody>
      </p:sp>
      <p:pic>
        <p:nvPicPr>
          <p:cNvPr id="27" name="Image 1" descr="/home/claude/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620" y="4894958"/>
            <a:ext cx="729380" cy="238935"/>
          </a:xfrm>
          <a:prstGeom prst="rect">
            <a:avLst/>
          </a:prstGeom>
        </p:spPr>
      </p:pic>
      <p:sp>
        <p:nvSpPr>
          <p:cNvPr id="28" name="Text 6">
            <a:extLst>
              <a:ext uri="{FF2B5EF4-FFF2-40B4-BE49-F238E27FC236}">
                <a16:creationId xmlns:a16="http://schemas.microsoft.com/office/drawing/2014/main" id="{43BE6376-3E6E-74DF-FB6A-4052995CF4F9}"/>
              </a:ext>
            </a:extLst>
          </p:cNvPr>
          <p:cNvSpPr/>
          <p:nvPr/>
        </p:nvSpPr>
        <p:spPr>
          <a:xfrm rot="5400000">
            <a:off x="4169275" y="2710904"/>
            <a:ext cx="411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3AB886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➜</a:t>
            </a:r>
            <a:endParaRPr lang="en-US" sz="2400" dirty="0"/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87269EDC-1AF0-6751-D78A-ADE51AB5B5CE}"/>
              </a:ext>
            </a:extLst>
          </p:cNvPr>
          <p:cNvSpPr/>
          <p:nvPr/>
        </p:nvSpPr>
        <p:spPr>
          <a:xfrm rot="5400000">
            <a:off x="6877376" y="2679468"/>
            <a:ext cx="3258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3AB886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➜</a:t>
            </a:r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445C6C-E352-721E-6664-B97F8B03DA4E}"/>
              </a:ext>
            </a:extLst>
          </p:cNvPr>
          <p:cNvCxnSpPr/>
          <p:nvPr/>
        </p:nvCxnSpPr>
        <p:spPr>
          <a:xfrm flipH="1">
            <a:off x="3044952" y="2688044"/>
            <a:ext cx="475488" cy="238036"/>
          </a:xfrm>
          <a:prstGeom prst="straightConnector1">
            <a:avLst/>
          </a:prstGeom>
          <a:ln w="38100" cap="flat" cmpd="sng" algn="ctr">
            <a:solidFill>
              <a:srgbClr val="2DC79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xt 6">
            <a:extLst>
              <a:ext uri="{FF2B5EF4-FFF2-40B4-BE49-F238E27FC236}">
                <a16:creationId xmlns:a16="http://schemas.microsoft.com/office/drawing/2014/main" id="{B405CC48-E82B-C79C-6FA2-813727A40FE5}"/>
              </a:ext>
            </a:extLst>
          </p:cNvPr>
          <p:cNvSpPr/>
          <p:nvPr/>
        </p:nvSpPr>
        <p:spPr>
          <a:xfrm rot="5400000">
            <a:off x="4184266" y="3601181"/>
            <a:ext cx="411480" cy="3981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3AB886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➜</a:t>
            </a:r>
            <a:endParaRPr lang="en-US" sz="2400" dirty="0"/>
          </a:p>
        </p:txBody>
      </p:sp>
      <p:sp>
        <p:nvSpPr>
          <p:cNvPr id="34" name="Text 6">
            <a:extLst>
              <a:ext uri="{FF2B5EF4-FFF2-40B4-BE49-F238E27FC236}">
                <a16:creationId xmlns:a16="http://schemas.microsoft.com/office/drawing/2014/main" id="{1444DBC9-A901-45B3-D349-D7A6A866A729}"/>
              </a:ext>
            </a:extLst>
          </p:cNvPr>
          <p:cNvSpPr/>
          <p:nvPr/>
        </p:nvSpPr>
        <p:spPr>
          <a:xfrm>
            <a:off x="5829300" y="4188505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3AB886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➜</a:t>
            </a:r>
            <a:endParaRPr lang="en-US" sz="2400" dirty="0"/>
          </a:p>
        </p:txBody>
      </p:sp>
      <p:sp>
        <p:nvSpPr>
          <p:cNvPr id="35" name="Text 6">
            <a:extLst>
              <a:ext uri="{FF2B5EF4-FFF2-40B4-BE49-F238E27FC236}">
                <a16:creationId xmlns:a16="http://schemas.microsoft.com/office/drawing/2014/main" id="{03255980-457A-769B-B607-DA05E0184D7F}"/>
              </a:ext>
            </a:extLst>
          </p:cNvPr>
          <p:cNvSpPr/>
          <p:nvPr/>
        </p:nvSpPr>
        <p:spPr>
          <a:xfrm rot="5400000">
            <a:off x="7017438" y="3599008"/>
            <a:ext cx="411480" cy="3981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3AB886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➜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5"/>
          <p:cNvSpPr/>
          <p:nvPr/>
        </p:nvSpPr>
        <p:spPr>
          <a:xfrm>
            <a:off x="365760" y="1056618"/>
            <a:ext cx="8412480" cy="1362327"/>
          </a:xfrm>
          <a:prstGeom prst="roundRect">
            <a:avLst>
              <a:gd name="adj" fmla="val 4800"/>
            </a:avLst>
          </a:prstGeom>
          <a:solidFill>
            <a:srgbClr val="F1F8F8"/>
          </a:solidFill>
          <a:ln w="12700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" name="Image 0" descr="/home/claude/dna_bg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303520" y="-274320"/>
            <a:ext cx="4114800" cy="301752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65760" y="182880"/>
            <a:ext cx="8412480" cy="457200"/>
          </a:xfrm>
          <a:prstGeom prst="roundRect">
            <a:avLst>
              <a:gd name="adj" fmla="val 12000"/>
            </a:avLst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457200" y="18288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ПАЦИЕНТ с лихорадкой / системным воспалением / мультиорганным поражением (подозрение на СИВЗ)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365760" y="77724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ШАГ 3. Фенотипы СИВЗ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-22860" y="1141054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200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АУТОИММУННЫЙ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457200" y="1469995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Обязательный минимум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457200" y="1722282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Антинуклеарный фактор на линии HEp2 (методом непрямой реакции иммунофлуоресценции, в значении &gt;1/160); компоненты комплемента (C3/C4), общий IgG/IgA/IgM в сыворотке крови, прямой тест Кумбса при цитопениях, КФК, ЛДГ (миопатия), креатинин/мочевой осадок.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365760" y="3101179"/>
            <a:ext cx="8412480" cy="1321663"/>
          </a:xfrm>
          <a:prstGeom prst="roundRect">
            <a:avLst>
              <a:gd name="adj" fmla="val 4800"/>
            </a:avLst>
          </a:prstGeom>
          <a:solidFill>
            <a:srgbClr val="FFF7F7"/>
          </a:solidFill>
          <a:ln w="9525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02920" y="31469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E84A5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⚠ Когда исключить врождённые нарушения иммунитета: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502920" y="342122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10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дебют в раннем возрасте, семейные случаи, </a:t>
            </a:r>
            <a:r>
              <a:rPr lang="en-US" sz="10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сочетание аутоиммунных проявлений с необычными/тяжёлыми инфекциями</a:t>
            </a:r>
            <a:r>
              <a:rPr lang="en-US" sz="10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выраженные лимфопролиферативные нарушения, стойкие цитопении неясного генеза, атипичное течение/резистентность к стандартной терапии, наличие гипопротеинемии/гипоальбуминемии/</a:t>
            </a:r>
            <a:r>
              <a:rPr lang="en-US" sz="10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гипогаммаглобулинемии.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4" name="Shape 11"/>
          <p:cNvSpPr/>
          <p:nvPr/>
        </p:nvSpPr>
        <p:spPr>
          <a:xfrm>
            <a:off x="365760" y="2467910"/>
            <a:ext cx="4114800" cy="502920"/>
          </a:xfrm>
          <a:prstGeom prst="roundRect">
            <a:avLst>
              <a:gd name="adj" fmla="val 10909"/>
            </a:avLst>
          </a:prstGeom>
          <a:solidFill>
            <a:srgbClr val="E0F5ED"/>
          </a:solidFill>
          <a:ln w="9525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502920" y="2467910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Расширенная панель по клиническому фенотипу → слайд 7</a:t>
            </a:r>
            <a:endParaRPr lang="en-US" sz="900" dirty="0"/>
          </a:p>
        </p:txBody>
      </p:sp>
      <p:sp>
        <p:nvSpPr>
          <p:cNvPr id="16" name="Shape 13"/>
          <p:cNvSpPr/>
          <p:nvPr/>
        </p:nvSpPr>
        <p:spPr>
          <a:xfrm>
            <a:off x="4724400" y="2461324"/>
            <a:ext cx="4008120" cy="502920"/>
          </a:xfrm>
          <a:prstGeom prst="roundRect">
            <a:avLst>
              <a:gd name="adj" fmla="val 10909"/>
            </a:avLst>
          </a:prstGeom>
          <a:solidFill>
            <a:schemeClr val="accent1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4815840" y="2461324"/>
            <a:ext cx="3470427" cy="502920"/>
          </a:xfrm>
          <a:prstGeom prst="rect">
            <a:avLst/>
          </a:prstGeom>
          <a:solidFill>
            <a:schemeClr val="accent1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 err="1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Консультация</a:t>
            </a:r>
            <a:r>
              <a:rPr lang="en-US" sz="95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950" b="1" dirty="0" err="1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ревматолога</a:t>
            </a:r>
            <a:endParaRPr lang="en-US" sz="950" dirty="0"/>
          </a:p>
        </p:txBody>
      </p:sp>
      <p:sp>
        <p:nvSpPr>
          <p:cNvPr id="18" name="Text 15"/>
          <p:cNvSpPr/>
          <p:nvPr/>
        </p:nvSpPr>
        <p:spPr>
          <a:xfrm>
            <a:off x="365760" y="4800600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 / 13</a:t>
            </a:r>
            <a:endParaRPr lang="en-US" sz="900" dirty="0"/>
          </a:p>
        </p:txBody>
      </p:sp>
      <p:pic>
        <p:nvPicPr>
          <p:cNvPr id="19" name="Image 1" descr="/home/claude/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106" y="4813344"/>
            <a:ext cx="952014" cy="311867"/>
          </a:xfrm>
          <a:prstGeom prst="rect">
            <a:avLst/>
          </a:prstGeom>
        </p:spPr>
      </p:pic>
      <p:sp>
        <p:nvSpPr>
          <p:cNvPr id="20" name="Shape 13">
            <a:extLst>
              <a:ext uri="{FF2B5EF4-FFF2-40B4-BE49-F238E27FC236}">
                <a16:creationId xmlns:a16="http://schemas.microsoft.com/office/drawing/2014/main" id="{CE408A5F-B940-0E3E-9162-320B2D29B341}"/>
              </a:ext>
            </a:extLst>
          </p:cNvPr>
          <p:cNvSpPr/>
          <p:nvPr/>
        </p:nvSpPr>
        <p:spPr>
          <a:xfrm>
            <a:off x="2712720" y="4547325"/>
            <a:ext cx="4206240" cy="502920"/>
          </a:xfrm>
          <a:prstGeom prst="roundRect">
            <a:avLst>
              <a:gd name="adj" fmla="val 10909"/>
            </a:avLst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4">
            <a:extLst>
              <a:ext uri="{FF2B5EF4-FFF2-40B4-BE49-F238E27FC236}">
                <a16:creationId xmlns:a16="http://schemas.microsoft.com/office/drawing/2014/main" id="{EA3C3B47-A7AF-5CF4-6C6C-824E9C5908B3}"/>
              </a:ext>
            </a:extLst>
          </p:cNvPr>
          <p:cNvSpPr/>
          <p:nvPr/>
        </p:nvSpPr>
        <p:spPr>
          <a:xfrm>
            <a:off x="2712720" y="4575730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Консультация </a:t>
            </a:r>
            <a:r>
              <a:rPr lang="en-US" sz="950" b="1" dirty="0" err="1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клинического</a:t>
            </a:r>
            <a:r>
              <a:rPr lang="en-US" sz="95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иммунолога</a:t>
            </a:r>
            <a:endParaRPr lang="en-US" sz="950" dirty="0"/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326FFFCE-E1D0-4BC5-591E-E40067E014C9}"/>
              </a:ext>
            </a:extLst>
          </p:cNvPr>
          <p:cNvSpPr/>
          <p:nvPr/>
        </p:nvSpPr>
        <p:spPr>
          <a:xfrm rot="5400000">
            <a:off x="1313921" y="875207"/>
            <a:ext cx="302613" cy="4158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3AB886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➜</a:t>
            </a:r>
            <a:endParaRPr lang="en-US" sz="2400" dirty="0"/>
          </a:p>
        </p:txBody>
      </p:sp>
      <p:sp>
        <p:nvSpPr>
          <p:cNvPr id="23" name="Text 6">
            <a:extLst>
              <a:ext uri="{FF2B5EF4-FFF2-40B4-BE49-F238E27FC236}">
                <a16:creationId xmlns:a16="http://schemas.microsoft.com/office/drawing/2014/main" id="{BB39DC2F-9390-2869-680C-61E48BEDDE53}"/>
              </a:ext>
            </a:extLst>
          </p:cNvPr>
          <p:cNvSpPr/>
          <p:nvPr/>
        </p:nvSpPr>
        <p:spPr>
          <a:xfrm rot="5400000">
            <a:off x="3108960" y="2273659"/>
            <a:ext cx="411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3AB886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➜</a:t>
            </a:r>
            <a:endParaRPr lang="en-US" sz="2400" dirty="0"/>
          </a:p>
        </p:txBody>
      </p:sp>
      <p:sp>
        <p:nvSpPr>
          <p:cNvPr id="24" name="Text 6">
            <a:extLst>
              <a:ext uri="{FF2B5EF4-FFF2-40B4-BE49-F238E27FC236}">
                <a16:creationId xmlns:a16="http://schemas.microsoft.com/office/drawing/2014/main" id="{52B35956-2111-5835-CB77-4D910689DB4A}"/>
              </a:ext>
            </a:extLst>
          </p:cNvPr>
          <p:cNvSpPr/>
          <p:nvPr/>
        </p:nvSpPr>
        <p:spPr>
          <a:xfrm>
            <a:off x="4426895" y="2537459"/>
            <a:ext cx="38481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3AB886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➜</a:t>
            </a:r>
            <a:endParaRPr lang="en-US" sz="2400" dirty="0"/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A5602756-14DF-E2FF-A6BB-135552FC36FB}"/>
              </a:ext>
            </a:extLst>
          </p:cNvPr>
          <p:cNvSpPr/>
          <p:nvPr/>
        </p:nvSpPr>
        <p:spPr>
          <a:xfrm rot="5400000">
            <a:off x="4549140" y="4229473"/>
            <a:ext cx="411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3AB886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➜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dna_bg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303520" y="-274320"/>
            <a:ext cx="4114800" cy="3017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228600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Расширенная </a:t>
            </a:r>
            <a:r>
              <a:rPr lang="en-US" sz="2000" b="1" dirty="0" err="1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панель</a:t>
            </a:r>
            <a:r>
              <a:rPr lang="en-US" sz="20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(</a:t>
            </a:r>
            <a:r>
              <a:rPr lang="ru-RU" sz="20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по клиническому фенотипу)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365760" y="875815"/>
            <a:ext cx="4114800" cy="3840480"/>
          </a:xfrm>
          <a:prstGeom prst="roundRect">
            <a:avLst>
              <a:gd name="adj" fmla="val 1429"/>
            </a:avLst>
          </a:prstGeom>
          <a:solidFill>
            <a:srgbClr val="F1F8F8"/>
          </a:solidFill>
          <a:ln w="12700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65760" y="875815"/>
            <a:ext cx="4114800" cy="384048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502920" y="875815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Иммунологическое обследование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02920" y="1351303"/>
            <a:ext cx="393192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Антитела к дсДНК, анти-Sm, анти-Ro/La, анти-RNP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— СКВ, синдром Шегрена, смешанное заболевание соединительной ткани</a:t>
            </a:r>
            <a:endParaRPr lang="en-US" sz="900" dirty="0">
              <a:solidFill>
                <a:srgbClr val="C00000"/>
              </a:solidFill>
            </a:endParaRPr>
          </a:p>
          <a:p>
            <a:pPr marL="171450" indent="-17145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Антитела к фосфолипидам (аКЛ, β2-ГП1, волчаночный антикоагулянт)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</a:t>
            </a:r>
            <a:r>
              <a:rPr lang="en-US" sz="900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антифосфолипидный синдром (АФС)</a:t>
            </a:r>
            <a:endParaRPr lang="en-US" sz="900" dirty="0">
              <a:solidFill>
                <a:srgbClr val="C00000"/>
              </a:solidFill>
            </a:endParaRPr>
          </a:p>
          <a:p>
            <a:pPr marL="171450" indent="-17145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АНЦА (pANCA, cANCA, анти-PR3, анти-MPO), криоглобулины, антитела к БМК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900" b="1" dirty="0">
                <a:solidFill>
                  <a:srgbClr val="2C3E50"/>
                </a:solidFill>
                <a:latin typeface="Montserrat" pitchFamily="34" charset="0"/>
              </a:rPr>
              <a:t>(базальной мембране клубочков) 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— </a:t>
            </a:r>
            <a:r>
              <a:rPr lang="en-US" sz="900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системные васкулиты</a:t>
            </a:r>
            <a:endParaRPr lang="en-US" sz="900" dirty="0">
              <a:solidFill>
                <a:srgbClr val="C00000"/>
              </a:solidFill>
            </a:endParaRPr>
          </a:p>
          <a:p>
            <a:pPr marL="171450" indent="-17145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Анти-Jo-1, анти-MDA5, панель миозит-специфических антител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— идиопатические воспалительные миопатии / дерматомиозиты</a:t>
            </a:r>
            <a:endParaRPr lang="en-US" sz="900" dirty="0">
              <a:solidFill>
                <a:srgbClr val="C00000"/>
              </a:solidFill>
            </a:endParaRPr>
          </a:p>
          <a:p>
            <a:pPr marL="171450" indent="-17145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РФ / АЦЦП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</a:t>
            </a:r>
            <a:r>
              <a:rPr lang="en-US" sz="900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ревматоидный артрит</a:t>
            </a:r>
            <a:endParaRPr lang="en-US" sz="900" dirty="0">
              <a:solidFill>
                <a:srgbClr val="C00000"/>
              </a:solidFill>
            </a:endParaRPr>
          </a:p>
          <a:p>
            <a:pPr marL="171450" indent="-17145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IgG4, подклассы IgG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</a:t>
            </a:r>
            <a:r>
              <a:rPr lang="en-US" sz="900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IgG4-связанное заболевание</a:t>
            </a:r>
            <a:endParaRPr lang="en-US" sz="900" dirty="0">
              <a:solidFill>
                <a:srgbClr val="C00000"/>
              </a:solidFill>
            </a:endParaRPr>
          </a:p>
          <a:p>
            <a:pPr marL="171450" indent="-17145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HLA-B27, HLA-B51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</a:t>
            </a:r>
            <a:r>
              <a:rPr lang="en-US" sz="900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болезнь Бехчета, спондилоартрит</a:t>
            </a:r>
            <a:endParaRPr lang="en-US" sz="900" dirty="0">
              <a:solidFill>
                <a:srgbClr val="C00000"/>
              </a:solidFill>
            </a:endParaRPr>
          </a:p>
        </p:txBody>
      </p:sp>
      <p:sp>
        <p:nvSpPr>
          <p:cNvPr id="9" name="Shape 6"/>
          <p:cNvSpPr/>
          <p:nvPr/>
        </p:nvSpPr>
        <p:spPr>
          <a:xfrm>
            <a:off x="4572000" y="851985"/>
            <a:ext cx="4114800" cy="3840480"/>
          </a:xfrm>
          <a:prstGeom prst="roundRect">
            <a:avLst>
              <a:gd name="adj" fmla="val 1429"/>
            </a:avLst>
          </a:prstGeom>
          <a:solidFill>
            <a:srgbClr val="F1F8F8"/>
          </a:solidFill>
          <a:ln w="12700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4572650" y="862845"/>
            <a:ext cx="4114800" cy="384048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800600" y="875815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Инструментальная диагностика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4800600" y="1351303"/>
            <a:ext cx="393192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КТ ОГК высокого разрешения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ИЗЛ, лимфаденопатия</a:t>
            </a:r>
            <a:endParaRPr lang="en-US" sz="900" dirty="0"/>
          </a:p>
          <a:p>
            <a:pPr marL="171450" indent="-17145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МРТ с контрастированием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поражение ЦНС, миозит</a:t>
            </a:r>
            <a:endParaRPr lang="en-US" sz="900" dirty="0"/>
          </a:p>
          <a:p>
            <a:pPr marL="171450" indent="-17145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ПЭТ-КТ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исключение лимфопролиферации, активность васкулита</a:t>
            </a:r>
            <a:endParaRPr lang="en-US" sz="900" dirty="0"/>
          </a:p>
          <a:p>
            <a:pPr marL="171450" indent="-17145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Капилляроскопия ногтевого ложа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синдром Рейно</a:t>
            </a:r>
            <a:endParaRPr lang="en-US" sz="900" dirty="0"/>
          </a:p>
          <a:p>
            <a:pPr marL="171450" indent="-17145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УЗИ суставов / МРТ кистей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ранняя стадия, субклинический синовит</a:t>
            </a:r>
            <a:endParaRPr lang="en-US" sz="900" dirty="0"/>
          </a:p>
          <a:p>
            <a:pPr marL="171450" indent="-17145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ЭхоКГ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лёгочная гипертензия, перикардит</a:t>
            </a:r>
            <a:endParaRPr lang="en-US" sz="900" dirty="0"/>
          </a:p>
          <a:p>
            <a:pPr marL="171450" indent="-17145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 органном поражении — </a:t>
            </a:r>
            <a:r>
              <a:rPr lang="en-US" sz="900" b="1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биопсия</a:t>
            </a:r>
            <a:r>
              <a:rPr lang="ru-RU" sz="9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почки,</a:t>
            </a:r>
            <a:endParaRPr lang="en-US" sz="900" dirty="0"/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кож</a:t>
            </a:r>
            <a:r>
              <a:rPr lang="ru-RU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мышц</a:t>
            </a:r>
            <a:r>
              <a:rPr lang="ru-RU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ы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/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лёгко</a:t>
            </a:r>
            <a:r>
              <a:rPr lang="ru-RU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го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слюнн</a:t>
            </a:r>
            <a:r>
              <a:rPr lang="ru-RU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ой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желез</a:t>
            </a:r>
            <a:r>
              <a:rPr lang="ru-RU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ы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лимфоуз</a:t>
            </a:r>
            <a:r>
              <a:rPr lang="ru-RU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ла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височная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артери</a:t>
            </a:r>
            <a:r>
              <a:rPr lang="ru-RU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(по показаниям)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365760" y="4800600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 / 13</a:t>
            </a:r>
            <a:endParaRPr lang="en-US" sz="900" dirty="0"/>
          </a:p>
        </p:txBody>
      </p:sp>
      <p:pic>
        <p:nvPicPr>
          <p:cNvPr id="14" name="Image 1" descr="/home/claude/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016" y="4826092"/>
            <a:ext cx="913103" cy="299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dna_bg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303520" y="-274320"/>
            <a:ext cx="4114800" cy="301752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65760" y="182880"/>
            <a:ext cx="8412480" cy="411480"/>
          </a:xfrm>
          <a:prstGeom prst="roundRect">
            <a:avLst>
              <a:gd name="adj" fmla="val 11111"/>
            </a:avLst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457200" y="18288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ПАЦИЕНТ с лихорадкой / системным воспалением / мультиорганным поражением (подозрение на СИВЗ)</a:t>
            </a:r>
            <a:endParaRPr lang="en-US" sz="950" dirty="0"/>
          </a:p>
        </p:txBody>
      </p:sp>
      <p:sp>
        <p:nvSpPr>
          <p:cNvPr id="5" name="Text 2"/>
          <p:cNvSpPr/>
          <p:nvPr/>
        </p:nvSpPr>
        <p:spPr>
          <a:xfrm>
            <a:off x="365760" y="685800"/>
            <a:ext cx="8412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ШАГ 3. </a:t>
            </a:r>
            <a:r>
              <a:rPr lang="en-US" sz="1300" b="1" dirty="0" err="1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Фенотипы</a:t>
            </a:r>
            <a:r>
              <a:rPr lang="en-US" sz="13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СИВЗ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365760" y="1047733"/>
            <a:ext cx="4160520" cy="1417320"/>
          </a:xfrm>
          <a:prstGeom prst="roundRect">
            <a:avLst>
              <a:gd name="adj" fmla="val 3871"/>
            </a:avLst>
          </a:prstGeom>
          <a:solidFill>
            <a:srgbClr val="F1F8F8"/>
          </a:solidFill>
          <a:ln w="12700">
            <a:solidFill>
              <a:srgbClr val="D4F0E7"/>
            </a:solidFill>
            <a:prstDash val="solid"/>
          </a:ln>
        </p:spPr>
        <p:txBody>
          <a:bodyPr/>
          <a:lstStyle/>
          <a:p>
            <a:r>
              <a:rPr lang="en-US" sz="12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АУТОВОСПАЛИТЕЛЬНЫЙ (SAID*)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457200" y="1314888"/>
            <a:ext cx="3977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95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ИЛ-1-опосредованные аутовоспалительные заболевания (</a:t>
            </a:r>
            <a:r>
              <a:rPr lang="en-US" sz="950" b="1" dirty="0" err="1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инфламмасомопатии</a:t>
            </a:r>
            <a:r>
              <a:rPr lang="en-US" sz="95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)</a:t>
            </a:r>
            <a:r>
              <a:rPr lang="ru-RU" sz="95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:</a:t>
            </a:r>
          </a:p>
          <a:p>
            <a:r>
              <a:rPr lang="ru-RU" sz="9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900" i="1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Криопиринопатии</a:t>
            </a:r>
            <a:r>
              <a:rPr lang="en-US" sz="900" i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TRAPS, </a:t>
            </a:r>
            <a:r>
              <a:rPr lang="en-US" sz="900" i="1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дефицит</a:t>
            </a:r>
            <a:r>
              <a:rPr lang="en-US" sz="900" i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i="1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мевалонаткиназы</a:t>
            </a:r>
            <a:r>
              <a:rPr lang="en-US" sz="900" i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DIRA</a:t>
            </a:r>
            <a:r>
              <a:rPr lang="ru-RU" sz="900" i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ри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наличии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характерного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фенотипа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</a:t>
            </a:r>
            <a:r>
              <a:rPr lang="en-US" sz="900" dirty="0" err="1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рецидивирующая</a:t>
            </a:r>
            <a:r>
              <a:rPr lang="en-US" sz="900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dirty="0" err="1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лихорадка</a:t>
            </a:r>
            <a:r>
              <a:rPr lang="en-US" sz="900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900" dirty="0" err="1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кожный</a:t>
            </a:r>
            <a:r>
              <a:rPr lang="en-US" sz="900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dirty="0" err="1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синдром</a:t>
            </a:r>
            <a:r>
              <a:rPr lang="en-US" sz="900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900" dirty="0" err="1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серозиты</a:t>
            </a:r>
            <a:r>
              <a:rPr lang="en-US" sz="900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900" dirty="0" err="1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ранний</a:t>
            </a:r>
            <a:r>
              <a:rPr lang="en-US" sz="900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dirty="0" err="1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дебют</a:t>
            </a:r>
            <a:r>
              <a:rPr lang="en-US" sz="900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)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проводится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u="sng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оценка</a:t>
            </a:r>
            <a:r>
              <a:rPr lang="en-US" sz="900" u="sng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u="sng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органного</a:t>
            </a:r>
            <a:r>
              <a:rPr lang="en-US" sz="900" u="sng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u="sng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поражения</a:t>
            </a:r>
            <a:r>
              <a:rPr lang="en-US" sz="900" u="sng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900" u="sng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молекулярно-генетическое</a:t>
            </a:r>
            <a:r>
              <a:rPr lang="en-US" sz="900" u="sng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u="sng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исследование</a:t>
            </a:r>
            <a:r>
              <a:rPr lang="en-US" sz="900" u="sng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u="sng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методом</a:t>
            </a:r>
            <a:r>
              <a:rPr lang="en-US" sz="900" u="sng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NGS**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: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панель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генов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SAID /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экзомное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90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секвенирование</a:t>
            </a:r>
            <a:r>
              <a:rPr lang="en-US" sz="9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900" dirty="0"/>
          </a:p>
          <a:p>
            <a:endParaRPr lang="en-US" sz="900" dirty="0"/>
          </a:p>
          <a:p>
            <a:pPr marL="0" indent="0" algn="l">
              <a:buNone/>
            </a:pPr>
            <a:endParaRPr lang="en-US" sz="950" dirty="0"/>
          </a:p>
        </p:txBody>
      </p:sp>
      <p:sp>
        <p:nvSpPr>
          <p:cNvPr id="10" name="Shape 7"/>
          <p:cNvSpPr/>
          <p:nvPr/>
        </p:nvSpPr>
        <p:spPr>
          <a:xfrm>
            <a:off x="4617720" y="1060704"/>
            <a:ext cx="4160520" cy="1417320"/>
          </a:xfrm>
          <a:prstGeom prst="roundRect">
            <a:avLst>
              <a:gd name="adj" fmla="val 3871"/>
            </a:avLst>
          </a:prstGeom>
          <a:solidFill>
            <a:srgbClr val="F1F8F8"/>
          </a:solidFill>
          <a:ln w="12700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709160" y="1124712"/>
            <a:ext cx="3977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5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Интерферонопатии</a:t>
            </a:r>
            <a:endParaRPr lang="en-US" sz="950" dirty="0"/>
          </a:p>
        </p:txBody>
      </p:sp>
      <p:sp>
        <p:nvSpPr>
          <p:cNvPr id="12" name="Text 9"/>
          <p:cNvSpPr/>
          <p:nvPr/>
        </p:nvSpPr>
        <p:spPr>
          <a:xfrm>
            <a:off x="4709160" y="1417320"/>
            <a:ext cx="3977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850" i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CANDLE, SAVI, Aicardi-Goutières syndrome (AGS)</a:t>
            </a:r>
            <a:r>
              <a:rPr lang="ru-RU" sz="850" i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: </a:t>
            </a:r>
            <a:r>
              <a:rPr lang="ru-RU" sz="800" dirty="0">
                <a:solidFill>
                  <a:srgbClr val="C00000"/>
                </a:solidFill>
                <a:latin typeface="Montserrat" pitchFamily="34" charset="0"/>
              </a:rPr>
              <a:t>клинический фенотип вариабелен (кожа, лёгкие, ЦНС, сосуды, жировая ткань), </a:t>
            </a:r>
            <a:r>
              <a:rPr lang="ru-RU" sz="800" dirty="0">
                <a:solidFill>
                  <a:srgbClr val="2C3E50"/>
                </a:solidFill>
                <a:latin typeface="Montserrat" pitchFamily="34" charset="0"/>
              </a:rPr>
              <a:t>подтверждение мутации является критерием постановки диагноза</a:t>
            </a:r>
            <a:r>
              <a:rPr lang="en-US" sz="800" dirty="0">
                <a:solidFill>
                  <a:srgbClr val="2C3E50"/>
                </a:solidFill>
                <a:latin typeface="Montserrat" pitchFamily="34" charset="0"/>
              </a:rPr>
              <a:t>.</a:t>
            </a:r>
          </a:p>
          <a:p>
            <a:pPr marL="0" indent="0" algn="l">
              <a:buNone/>
            </a:pPr>
            <a:endParaRPr lang="en-US" sz="850" dirty="0"/>
          </a:p>
        </p:txBody>
      </p:sp>
      <p:sp>
        <p:nvSpPr>
          <p:cNvPr id="13" name="Text 10"/>
          <p:cNvSpPr/>
          <p:nvPr/>
        </p:nvSpPr>
        <p:spPr>
          <a:xfrm>
            <a:off x="4709160" y="1673352"/>
            <a:ext cx="397764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900" dirty="0">
              <a:solidFill>
                <a:srgbClr val="2C3E50"/>
              </a:solidFill>
              <a:latin typeface="Montserrat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365760" y="2560320"/>
            <a:ext cx="8412480" cy="978408"/>
          </a:xfrm>
          <a:prstGeom prst="roundRect">
            <a:avLst>
              <a:gd name="adj" fmla="val 4800"/>
            </a:avLst>
          </a:prstGeom>
          <a:solidFill>
            <a:srgbClr val="E0F5ED"/>
          </a:solidFill>
          <a:ln w="9525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502920" y="2606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Показания для молекулярно-генетического исследования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502920" y="288036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Клинический паттерн SAID </a:t>
            </a:r>
            <a:r>
              <a:rPr lang="ru-RU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ранний дебют (особенно </a:t>
            </a:r>
            <a:r>
              <a:rPr lang="en-US" sz="85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младенческий</a:t>
            </a: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)</a:t>
            </a:r>
            <a:r>
              <a:rPr lang="ru-RU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</a:t>
            </a: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85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семейный</a:t>
            </a: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85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анамнез</a:t>
            </a:r>
            <a:r>
              <a:rPr lang="ru-RU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тяжёлое </a:t>
            </a:r>
            <a:r>
              <a:rPr lang="en-US" sz="85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мультиорганное</a:t>
            </a: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85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поражение</a:t>
            </a:r>
            <a:r>
              <a:rPr lang="ru-RU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наличие </a:t>
            </a: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85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признак</a:t>
            </a:r>
            <a:r>
              <a:rPr lang="ru-RU" sz="85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ов</a:t>
            </a: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специфического повреждения (нейровоспаление/васкулопатия/липодистрофия при </a:t>
            </a:r>
            <a:r>
              <a:rPr lang="en-US" sz="85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интерферонопатиях</a:t>
            </a: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)</a:t>
            </a:r>
            <a:r>
              <a:rPr lang="ru-RU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850" dirty="0" err="1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резистентность</a:t>
            </a:r>
            <a:r>
              <a:rPr lang="en-US" sz="8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к стандартной противовоспалительной терапии.</a:t>
            </a:r>
            <a:endParaRPr lang="en-US" sz="850" dirty="0"/>
          </a:p>
        </p:txBody>
      </p:sp>
      <p:sp>
        <p:nvSpPr>
          <p:cNvPr id="20" name="Shape 17"/>
          <p:cNvSpPr/>
          <p:nvPr/>
        </p:nvSpPr>
        <p:spPr>
          <a:xfrm>
            <a:off x="3108960" y="3749040"/>
            <a:ext cx="2926080" cy="502920"/>
          </a:xfrm>
          <a:prstGeom prst="roundRect">
            <a:avLst>
              <a:gd name="adj" fmla="val 10909"/>
            </a:avLst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3246120" y="3735875"/>
            <a:ext cx="274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➜ Ревматолог / иммунолог / генетик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411480" y="4335163"/>
            <a:ext cx="8412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ru-RU" sz="650" i="1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*</a:t>
            </a:r>
            <a:r>
              <a:rPr lang="en-US" sz="650" i="1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SAID — systemic autoinflammatory diseases / системные аутовоспалительные </a:t>
            </a:r>
            <a:r>
              <a:rPr lang="en-US" sz="650" i="1" dirty="0" err="1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заболевания</a:t>
            </a:r>
            <a:r>
              <a:rPr lang="en-US" sz="650" i="1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   </a:t>
            </a:r>
            <a:endParaRPr lang="ru-RU" sz="650" i="1" dirty="0">
              <a:solidFill>
                <a:srgbClr val="5A6C7D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en-US" sz="650" i="1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** NGS (Next Generation Sequencing) — секвенирование нового поколения     *** низкий порог направления — ранняя </a:t>
            </a:r>
            <a:r>
              <a:rPr lang="en-US" sz="650" i="1" dirty="0" err="1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инициация</a:t>
            </a:r>
            <a:r>
              <a:rPr lang="en-US" sz="650" i="1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NGS-</a:t>
            </a:r>
            <a:r>
              <a:rPr lang="en-US" sz="650" i="1" dirty="0" err="1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диагностики</a:t>
            </a:r>
            <a:endParaRPr lang="ru-RU" sz="650" i="1" dirty="0">
              <a:solidFill>
                <a:srgbClr val="5A6C7D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>
              <a:lnSpc>
                <a:spcPct val="150000"/>
              </a:lnSpc>
            </a:pPr>
            <a:r>
              <a:rPr lang="ru-RU" sz="650" i="1" dirty="0">
                <a:solidFill>
                  <a:srgbClr val="5A6C7D"/>
                </a:solidFill>
                <a:latin typeface="Montserrat" pitchFamily="34" charset="0"/>
              </a:rPr>
              <a:t>Низкий порог направления на молекулярно-генетическое исследование: ранняя инициация NGS-диагностики при наличии клинического подозрения, даже при неполном соответствии классическим фенотипическим критериям</a:t>
            </a:r>
          </a:p>
          <a:p>
            <a:pPr algn="l"/>
            <a:endParaRPr lang="en-US" sz="650" dirty="0"/>
          </a:p>
        </p:txBody>
      </p:sp>
      <p:sp>
        <p:nvSpPr>
          <p:cNvPr id="23" name="Text 20"/>
          <p:cNvSpPr/>
          <p:nvPr/>
        </p:nvSpPr>
        <p:spPr>
          <a:xfrm>
            <a:off x="67445" y="4891369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8 / 13</a:t>
            </a:r>
            <a:endParaRPr lang="en-US" sz="900" dirty="0"/>
          </a:p>
        </p:txBody>
      </p:sp>
      <p:pic>
        <p:nvPicPr>
          <p:cNvPr id="24" name="Image 1" descr="/home/claude/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893" y="4793232"/>
            <a:ext cx="997409" cy="326737"/>
          </a:xfrm>
          <a:prstGeom prst="rect">
            <a:avLst/>
          </a:prstGeom>
        </p:spPr>
      </p:pic>
      <p:sp>
        <p:nvSpPr>
          <p:cNvPr id="25" name="Text 6">
            <a:extLst>
              <a:ext uri="{FF2B5EF4-FFF2-40B4-BE49-F238E27FC236}">
                <a16:creationId xmlns:a16="http://schemas.microsoft.com/office/drawing/2014/main" id="{FBFF0465-4A94-D145-A0B0-B5AA5BC78C6C}"/>
              </a:ext>
            </a:extLst>
          </p:cNvPr>
          <p:cNvSpPr/>
          <p:nvPr/>
        </p:nvSpPr>
        <p:spPr>
          <a:xfrm rot="5400000">
            <a:off x="4391778" y="3414020"/>
            <a:ext cx="125033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3AB886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➜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dna_bg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303520" y="-274320"/>
            <a:ext cx="4114800" cy="3017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228600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Клинико-лабораторные профили аутовоспалительных заболеваний</a:t>
            </a:r>
            <a:endParaRPr lang="en-US" sz="2000" dirty="0"/>
          </a:p>
        </p:txBody>
      </p:sp>
      <p:sp>
        <p:nvSpPr>
          <p:cNvPr id="4" name="Shape 1"/>
          <p:cNvSpPr/>
          <p:nvPr/>
        </p:nvSpPr>
        <p:spPr>
          <a:xfrm>
            <a:off x="365760" y="804672"/>
            <a:ext cx="457200" cy="36576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365760" y="960120"/>
            <a:ext cx="4114800" cy="365760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57200" y="96012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ИЛ-1-опосредованные заболевания (инфламмасомопатии)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365760" y="1371600"/>
            <a:ext cx="4114800" cy="1737360"/>
          </a:xfrm>
          <a:prstGeom prst="roundRect">
            <a:avLst>
              <a:gd name="adj" fmla="val 2632"/>
            </a:avLst>
          </a:prstGeom>
          <a:solidFill>
            <a:srgbClr val="F1F8F8"/>
          </a:solidFill>
          <a:ln w="9525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57200" y="1399032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Клинические проявления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502920" y="1645920"/>
            <a:ext cx="388620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1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рецидивирующая или персистирующая лихорадка</a:t>
            </a:r>
            <a:endParaRPr lang="en-US" sz="750" dirty="0"/>
          </a:p>
          <a:p>
            <a:pPr marL="342900" indent="-342900">
              <a:spcAft>
                <a:spcPts val="1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уртикароподобная сыпь</a:t>
            </a:r>
            <a:endParaRPr lang="en-US" sz="750" dirty="0"/>
          </a:p>
          <a:p>
            <a:pPr marL="342900" indent="-342900">
              <a:spcAft>
                <a:spcPts val="1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серозиты (перитонит, плеврит)</a:t>
            </a:r>
            <a:endParaRPr lang="en-US" sz="750" dirty="0"/>
          </a:p>
          <a:p>
            <a:pPr marL="342900" indent="-342900">
              <a:spcAft>
                <a:spcPts val="1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артралгии / артрит</a:t>
            </a:r>
            <a:endParaRPr lang="en-US" sz="750" dirty="0"/>
          </a:p>
          <a:p>
            <a:pPr marL="342900" indent="-342900">
              <a:spcAft>
                <a:spcPts val="1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ранний дебют (детский возраст)</a:t>
            </a:r>
            <a:endParaRPr lang="en-US" sz="750" dirty="0"/>
          </a:p>
          <a:p>
            <a:pPr marL="342900" indent="-342900">
              <a:spcAft>
                <a:spcPts val="1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семейный анамнез</a:t>
            </a:r>
            <a:endParaRPr lang="en-US" sz="750" dirty="0"/>
          </a:p>
          <a:p>
            <a:pPr marL="342900" indent="-342900">
              <a:spcAft>
                <a:spcPts val="1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нейросенсорная тугоухость</a:t>
            </a:r>
            <a:endParaRPr lang="en-US" sz="750" dirty="0"/>
          </a:p>
          <a:p>
            <a:pPr marL="342900" indent="-342900">
              <a:spcAft>
                <a:spcPts val="1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хроническое асептическое воспаление ЦНС</a:t>
            </a:r>
            <a:endParaRPr lang="en-US" sz="750" dirty="0"/>
          </a:p>
          <a:p>
            <a:pPr marL="342900" indent="-342900">
              <a:spcAft>
                <a:spcPts val="1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остеиты (особенно у детей)</a:t>
            </a:r>
            <a:endParaRPr lang="en-US" sz="750" dirty="0"/>
          </a:p>
          <a:p>
            <a:pPr marL="342900" indent="-342900">
              <a:spcAft>
                <a:spcPts val="1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резистентность к стандартной терапии</a:t>
            </a:r>
            <a:endParaRPr lang="en-US" sz="750" dirty="0"/>
          </a:p>
        </p:txBody>
      </p:sp>
      <p:sp>
        <p:nvSpPr>
          <p:cNvPr id="10" name="Shape 7"/>
          <p:cNvSpPr/>
          <p:nvPr/>
        </p:nvSpPr>
        <p:spPr>
          <a:xfrm>
            <a:off x="365760" y="3154680"/>
            <a:ext cx="4114800" cy="1097280"/>
          </a:xfrm>
          <a:prstGeom prst="roundRect">
            <a:avLst>
              <a:gd name="adj" fmla="val 4167"/>
            </a:avLst>
          </a:prstGeom>
          <a:solidFill>
            <a:srgbClr val="E0F5ED"/>
          </a:solidFill>
          <a:ln w="9525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57200" y="3182112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Фенотипические паттерны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502920" y="3429000"/>
            <a:ext cx="3886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100"/>
              </a:spcAft>
              <a:buNone/>
            </a:pP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холод-индуцируемая сыпь, тугоухость → </a:t>
            </a:r>
            <a:r>
              <a:rPr lang="en-US" sz="75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CAPS</a:t>
            </a:r>
            <a:endParaRPr lang="en-US" sz="750" dirty="0"/>
          </a:p>
          <a:p>
            <a:pPr marL="0" indent="0">
              <a:spcAft>
                <a:spcPts val="100"/>
              </a:spcAft>
              <a:buNone/>
            </a:pP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длительные атаки, миалгии → </a:t>
            </a:r>
            <a:r>
              <a:rPr lang="en-US" sz="75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TRAPS</a:t>
            </a:r>
            <a:endParaRPr lang="en-US" sz="750" dirty="0"/>
          </a:p>
          <a:p>
            <a:pPr marL="0" indent="0">
              <a:spcAft>
                <a:spcPts val="100"/>
              </a:spcAft>
              <a:buNone/>
            </a:pP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афтоз, лимфаденопатия → </a:t>
            </a:r>
            <a:r>
              <a:rPr lang="en-US" sz="75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Mevalonate kinase deficiency</a:t>
            </a:r>
            <a:endParaRPr lang="en-US" sz="750" dirty="0"/>
          </a:p>
          <a:p>
            <a:pPr marL="0" indent="0">
              <a:spcAft>
                <a:spcPts val="100"/>
              </a:spcAft>
              <a:buNone/>
            </a:pP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неонатальный дебют, остеиты → </a:t>
            </a:r>
            <a:r>
              <a:rPr lang="en-US" sz="750" b="1" dirty="0">
                <a:solidFill>
                  <a:srgbClr val="2A9E7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DIRA</a:t>
            </a:r>
            <a:endParaRPr lang="en-US" sz="750" dirty="0"/>
          </a:p>
        </p:txBody>
      </p:sp>
      <p:sp>
        <p:nvSpPr>
          <p:cNvPr id="13" name="Shape 10"/>
          <p:cNvSpPr/>
          <p:nvPr/>
        </p:nvSpPr>
        <p:spPr>
          <a:xfrm>
            <a:off x="365760" y="4297680"/>
            <a:ext cx="4114800" cy="777240"/>
          </a:xfrm>
          <a:prstGeom prst="roundRect">
            <a:avLst>
              <a:gd name="adj" fmla="val 5882"/>
            </a:avLst>
          </a:prstGeom>
          <a:solidFill>
            <a:srgbClr val="FFE7E7"/>
          </a:solidFill>
          <a:ln w="6350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57200" y="4325112"/>
            <a:ext cx="3931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E84A5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Лабораторные маркеры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502920" y="4544568"/>
            <a:ext cx="3886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5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↑ СРБ, СОЭ • ферритин ↑ (иногда значительно) • лейкоцитоз/нейтрофилёз • сывороточный амилоид A</a:t>
            </a:r>
            <a:endParaRPr lang="en-US" sz="750" dirty="0"/>
          </a:p>
        </p:txBody>
      </p:sp>
      <p:sp>
        <p:nvSpPr>
          <p:cNvPr id="16" name="Shape 13"/>
          <p:cNvSpPr/>
          <p:nvPr/>
        </p:nvSpPr>
        <p:spPr>
          <a:xfrm>
            <a:off x="4663440" y="960120"/>
            <a:ext cx="4114800" cy="365760"/>
          </a:xfrm>
          <a:prstGeom prst="rect">
            <a:avLst/>
          </a:prstGeom>
          <a:solidFill>
            <a:srgbClr val="3AB886"/>
          </a:solidFill>
          <a:ln w="12700">
            <a:solidFill>
              <a:srgbClr val="3AB88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4754880" y="96012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Интерферонопатии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4663440" y="1371600"/>
            <a:ext cx="4114800" cy="2103120"/>
          </a:xfrm>
          <a:prstGeom prst="roundRect">
            <a:avLst>
              <a:gd name="adj" fmla="val 2174"/>
            </a:avLst>
          </a:prstGeom>
          <a:solidFill>
            <a:srgbClr val="F1F8F8"/>
          </a:solidFill>
          <a:ln w="9525">
            <a:solidFill>
              <a:srgbClr val="D4F0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4754880" y="1399032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A9E72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Клинические проявления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4800600" y="1645920"/>
            <a:ext cx="3886200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ранний дебют (часто младенческий / детский)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кожный синдром: васкулопатия, ливедо, некрозы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интерстициальное заболевание лёгких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поражение ЦНС (нейровоспаление / кальцинаты)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липодистрофии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резистентность к стандартной противовоспалительной терапии</a:t>
            </a:r>
            <a:endParaRPr lang="en-US" sz="800" dirty="0"/>
          </a:p>
        </p:txBody>
      </p:sp>
      <p:sp>
        <p:nvSpPr>
          <p:cNvPr id="21" name="Shape 18"/>
          <p:cNvSpPr/>
          <p:nvPr/>
        </p:nvSpPr>
        <p:spPr>
          <a:xfrm>
            <a:off x="4663440" y="3520440"/>
            <a:ext cx="4114800" cy="1097280"/>
          </a:xfrm>
          <a:prstGeom prst="roundRect">
            <a:avLst>
              <a:gd name="adj" fmla="val 2941"/>
            </a:avLst>
          </a:prstGeom>
          <a:solidFill>
            <a:srgbClr val="FFE7E7"/>
          </a:solidFill>
          <a:ln w="6350">
            <a:solidFill>
              <a:srgbClr val="E84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4754880" y="3547872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E84A5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Лабораторные маркеры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4800600" y="3794760"/>
            <a:ext cx="38862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↑ СРБ, СОЭ (не всегда выражено)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↑ ферритин (иногда)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цитопении </a:t>
            </a:r>
            <a:r>
              <a:rPr lang="en-US" sz="8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(AGS, CANDLE)</a:t>
            </a:r>
            <a:endParaRPr lang="en-US" sz="800" b="1" dirty="0"/>
          </a:p>
          <a:p>
            <a:pPr marL="342900" indent="-342900"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800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гипергаммаглобулинемия (вариабельно)</a:t>
            </a:r>
            <a:endParaRPr lang="en-US" sz="800" dirty="0"/>
          </a:p>
        </p:txBody>
      </p:sp>
      <p:sp>
        <p:nvSpPr>
          <p:cNvPr id="24" name="Text 21"/>
          <p:cNvSpPr/>
          <p:nvPr/>
        </p:nvSpPr>
        <p:spPr>
          <a:xfrm>
            <a:off x="29507" y="4796028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A6C7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9 / 13</a:t>
            </a:r>
            <a:endParaRPr lang="en-US" sz="900" dirty="0"/>
          </a:p>
        </p:txBody>
      </p:sp>
      <p:pic>
        <p:nvPicPr>
          <p:cNvPr id="25" name="Image 1" descr="/home/claude/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620" y="4811220"/>
            <a:ext cx="958499" cy="3139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1727</Words>
  <Application>Microsoft Office PowerPoint</Application>
  <PresentationFormat>On-screen Show (16:9)</PresentationFormat>
  <Paragraphs>256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Montserrat</vt:lpstr>
      <vt:lpstr>Montserrat </vt:lpstr>
      <vt:lpstr>Montserrat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междисциплинарного взаимодействия при подозрении на СИВЗ</dc:title>
  <dc:subject>PptxGenJS Presentation</dc:subject>
  <dc:creator>НАЭРЕЗ</dc:creator>
  <cp:lastModifiedBy>Anastasiya Alekseeva</cp:lastModifiedBy>
  <cp:revision>4</cp:revision>
  <dcterms:created xsi:type="dcterms:W3CDTF">2026-04-22T10:33:38Z</dcterms:created>
  <dcterms:modified xsi:type="dcterms:W3CDTF">2026-04-22T13:32:28Z</dcterms:modified>
</cp:coreProperties>
</file>